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1" r:id="rId4"/>
    <p:sldId id="259" r:id="rId5"/>
    <p:sldId id="260" r:id="rId6"/>
    <p:sldId id="262"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8160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0291" autoAdjust="0"/>
    <p:restoredTop sz="99162" autoAdjust="0"/>
  </p:normalViewPr>
  <p:slideViewPr>
    <p:cSldViewPr>
      <p:cViewPr>
        <p:scale>
          <a:sx n="75" d="100"/>
          <a:sy n="75" d="100"/>
        </p:scale>
        <p:origin x="-660"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041D37-2ABA-4938-800A-FF9C37FE2B26}" type="datetimeFigureOut">
              <a:rPr lang="en-US" smtClean="0"/>
              <a:pPr/>
              <a:t>26-Oct-11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43EA7D-DA23-4774-92D4-11F824E62A37}"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041D37-2ABA-4938-800A-FF9C37FE2B26}" type="datetimeFigureOut">
              <a:rPr lang="en-US" smtClean="0"/>
              <a:pPr/>
              <a:t>26-Oct-11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43EA7D-DA23-4774-92D4-11F824E62A3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041D37-2ABA-4938-800A-FF9C37FE2B26}" type="datetimeFigureOut">
              <a:rPr lang="en-US" smtClean="0"/>
              <a:pPr/>
              <a:t>26-Oct-11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43EA7D-DA23-4774-92D4-11F824E62A3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041D37-2ABA-4938-800A-FF9C37FE2B26}" type="datetimeFigureOut">
              <a:rPr lang="en-US" smtClean="0"/>
              <a:pPr/>
              <a:t>26-Oct-11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43EA7D-DA23-4774-92D4-11F824E62A3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041D37-2ABA-4938-800A-FF9C37FE2B26}" type="datetimeFigureOut">
              <a:rPr lang="en-US" smtClean="0"/>
              <a:pPr/>
              <a:t>26-Oct-11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43EA7D-DA23-4774-92D4-11F824E62A37}"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041D37-2ABA-4938-800A-FF9C37FE2B26}" type="datetimeFigureOut">
              <a:rPr lang="en-US" smtClean="0"/>
              <a:pPr/>
              <a:t>26-Oct-11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43EA7D-DA23-4774-92D4-11F824E62A3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041D37-2ABA-4938-800A-FF9C37FE2B26}" type="datetimeFigureOut">
              <a:rPr lang="en-US" smtClean="0"/>
              <a:pPr/>
              <a:t>26-Oct-11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F43EA7D-DA23-4774-92D4-11F824E62A3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041D37-2ABA-4938-800A-FF9C37FE2B26}" type="datetimeFigureOut">
              <a:rPr lang="en-US" smtClean="0"/>
              <a:pPr/>
              <a:t>26-Oct-11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F43EA7D-DA23-4774-92D4-11F824E62A3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041D37-2ABA-4938-800A-FF9C37FE2B26}" type="datetimeFigureOut">
              <a:rPr lang="en-US" smtClean="0"/>
              <a:pPr/>
              <a:t>26-Oct-11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F43EA7D-DA23-4774-92D4-11F824E62A3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041D37-2ABA-4938-800A-FF9C37FE2B26}" type="datetimeFigureOut">
              <a:rPr lang="en-US" smtClean="0"/>
              <a:pPr/>
              <a:t>26-Oct-11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43EA7D-DA23-4774-92D4-11F824E62A37}"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041D37-2ABA-4938-800A-FF9C37FE2B26}" type="datetimeFigureOut">
              <a:rPr lang="en-US" smtClean="0"/>
              <a:pPr/>
              <a:t>26-Oct-11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43EA7D-DA23-4774-92D4-11F824E62A3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041D37-2ABA-4938-800A-FF9C37FE2B26}" type="datetimeFigureOut">
              <a:rPr lang="en-US" smtClean="0"/>
              <a:pPr/>
              <a:t>26-Oct-11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43EA7D-DA23-4774-92D4-11F824E62A37}"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jpeg"/><Relationship Id="rId18" Type="http://schemas.openxmlformats.org/officeDocument/2006/relationships/image" Target="../media/image21.jpeg"/><Relationship Id="rId3" Type="http://schemas.openxmlformats.org/officeDocument/2006/relationships/image" Target="../media/image2.jpeg"/><Relationship Id="rId21" Type="http://schemas.openxmlformats.org/officeDocument/2006/relationships/image" Target="../media/image24.jpeg"/><Relationship Id="rId7" Type="http://schemas.openxmlformats.org/officeDocument/2006/relationships/image" Target="../media/image10.jpeg"/><Relationship Id="rId12" Type="http://schemas.openxmlformats.org/officeDocument/2006/relationships/image" Target="../media/image15.jpeg"/><Relationship Id="rId17" Type="http://schemas.openxmlformats.org/officeDocument/2006/relationships/image" Target="../media/image20.jpeg"/><Relationship Id="rId2" Type="http://schemas.openxmlformats.org/officeDocument/2006/relationships/image" Target="../media/image1.jpeg"/><Relationship Id="rId16" Type="http://schemas.openxmlformats.org/officeDocument/2006/relationships/image" Target="../media/image19.jpeg"/><Relationship Id="rId20"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5" Type="http://schemas.openxmlformats.org/officeDocument/2006/relationships/image" Target="../media/image18.jpeg"/><Relationship Id="rId10" Type="http://schemas.openxmlformats.org/officeDocument/2006/relationships/image" Target="../media/image13.jpeg"/><Relationship Id="rId19" Type="http://schemas.openxmlformats.org/officeDocument/2006/relationships/image" Target="../media/image22.jpeg"/><Relationship Id="rId4" Type="http://schemas.openxmlformats.org/officeDocument/2006/relationships/image" Target="../media/image7.jpeg"/><Relationship Id="rId9" Type="http://schemas.openxmlformats.org/officeDocument/2006/relationships/image" Target="../media/image12.jpeg"/><Relationship Id="rId14" Type="http://schemas.openxmlformats.org/officeDocument/2006/relationships/image" Target="../media/image17.jpeg"/><Relationship Id="rId22" Type="http://schemas.openxmlformats.org/officeDocument/2006/relationships/image" Target="../media/image25.jpeg"/></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jpeg"/><Relationship Id="rId18" Type="http://schemas.openxmlformats.org/officeDocument/2006/relationships/image" Target="../media/image29.jpeg"/><Relationship Id="rId3" Type="http://schemas.openxmlformats.org/officeDocument/2006/relationships/image" Target="../media/image8.jpeg"/><Relationship Id="rId21" Type="http://schemas.openxmlformats.org/officeDocument/2006/relationships/image" Target="../media/image32.jpeg"/><Relationship Id="rId7" Type="http://schemas.openxmlformats.org/officeDocument/2006/relationships/image" Target="../media/image12.jpeg"/><Relationship Id="rId12" Type="http://schemas.openxmlformats.org/officeDocument/2006/relationships/image" Target="../media/image17.jpeg"/><Relationship Id="rId17" Type="http://schemas.openxmlformats.org/officeDocument/2006/relationships/image" Target="../media/image28.jpeg"/><Relationship Id="rId2" Type="http://schemas.openxmlformats.org/officeDocument/2006/relationships/image" Target="../media/image7.jpeg"/><Relationship Id="rId16" Type="http://schemas.openxmlformats.org/officeDocument/2006/relationships/image" Target="../media/image27.jpeg"/><Relationship Id="rId20"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5" Type="http://schemas.openxmlformats.org/officeDocument/2006/relationships/image" Target="../media/image26.jpeg"/><Relationship Id="rId23" Type="http://schemas.openxmlformats.org/officeDocument/2006/relationships/image" Target="../media/image34.jpeg"/><Relationship Id="rId10" Type="http://schemas.openxmlformats.org/officeDocument/2006/relationships/image" Target="../media/image15.jpeg"/><Relationship Id="rId19" Type="http://schemas.openxmlformats.org/officeDocument/2006/relationships/image" Target="../media/image30.jpeg"/><Relationship Id="rId4" Type="http://schemas.openxmlformats.org/officeDocument/2006/relationships/image" Target="../media/image9.jpeg"/><Relationship Id="rId9" Type="http://schemas.openxmlformats.org/officeDocument/2006/relationships/image" Target="../media/image14.jpeg"/><Relationship Id="rId14" Type="http://schemas.openxmlformats.org/officeDocument/2006/relationships/image" Target="../media/image20.jpeg"/><Relationship Id="rId22" Type="http://schemas.openxmlformats.org/officeDocument/2006/relationships/image" Target="../media/image33.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7022" y="304800"/>
            <a:ext cx="6858000" cy="769441"/>
          </a:xfrm>
          <a:prstGeom prst="rect">
            <a:avLst/>
          </a:prstGeom>
          <a:noFill/>
        </p:spPr>
        <p:txBody>
          <a:bodyPr wrap="square" rtlCol="0" anchor="ctr">
            <a:spAutoFit/>
          </a:bodyPr>
          <a:lstStyle/>
          <a:p>
            <a:pPr algn="ctr"/>
            <a:r>
              <a:rPr lang="en-US" sz="4400" dirty="0" smtClean="0"/>
              <a:t>INTRODUCTON</a:t>
            </a:r>
            <a:endParaRPr lang="en-US" sz="4400" dirty="0"/>
          </a:p>
        </p:txBody>
      </p:sp>
      <p:sp>
        <p:nvSpPr>
          <p:cNvPr id="3" name="TextBox 2"/>
          <p:cNvSpPr txBox="1"/>
          <p:nvPr/>
        </p:nvSpPr>
        <p:spPr>
          <a:xfrm>
            <a:off x="533400" y="3272135"/>
            <a:ext cx="7848600" cy="461665"/>
          </a:xfrm>
          <a:prstGeom prst="rect">
            <a:avLst/>
          </a:prstGeom>
          <a:noFill/>
        </p:spPr>
        <p:txBody>
          <a:bodyPr wrap="square" rtlCol="0">
            <a:spAutoFit/>
          </a:bodyPr>
          <a:lstStyle/>
          <a:p>
            <a:r>
              <a:rPr lang="en-US" sz="2400" dirty="0" smtClean="0"/>
              <a:t>OUR  GROUP  CONSISTS  OF</a:t>
            </a:r>
            <a:endParaRPr lang="en-US" sz="2400" dirty="0"/>
          </a:p>
        </p:txBody>
      </p:sp>
      <p:sp>
        <p:nvSpPr>
          <p:cNvPr id="4" name="TextBox 3"/>
          <p:cNvSpPr txBox="1"/>
          <p:nvPr/>
        </p:nvSpPr>
        <p:spPr>
          <a:xfrm>
            <a:off x="2362200" y="2438400"/>
            <a:ext cx="6096000" cy="369332"/>
          </a:xfrm>
          <a:prstGeom prst="rect">
            <a:avLst/>
          </a:prstGeom>
          <a:noFill/>
        </p:spPr>
        <p:txBody>
          <a:bodyPr wrap="square" rtlCol="0">
            <a:spAutoFit/>
          </a:bodyPr>
          <a:lstStyle/>
          <a:p>
            <a:endParaRPr lang="en-US" dirty="0"/>
          </a:p>
        </p:txBody>
      </p:sp>
      <p:sp>
        <p:nvSpPr>
          <p:cNvPr id="1025" name="Rectangle 1"/>
          <p:cNvSpPr>
            <a:spLocks noChangeArrowheads="1"/>
          </p:cNvSpPr>
          <p:nvPr/>
        </p:nvSpPr>
        <p:spPr bwMode="auto">
          <a:xfrm>
            <a:off x="2547260" y="3875544"/>
            <a:ext cx="57912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fr-FR" sz="2400" dirty="0" smtClean="0">
                <a:latin typeface="Times New Roman" pitchFamily="18" charset="0"/>
                <a:ea typeface="Calibri" pitchFamily="34" charset="0"/>
                <a:cs typeface="Times New Roman" pitchFamily="18" charset="0"/>
              </a:rPr>
              <a:t>DIT/11/C2/0345	Jayarathne R.P.E.T.	</a:t>
            </a:r>
            <a:endParaRPr lang="en-US" sz="2400" dirty="0" smtClean="0">
              <a:latin typeface="Arial" pitchFamily="34" charset="0"/>
              <a:cs typeface="Arial" pitchFamily="34" charset="0"/>
            </a:endParaRPr>
          </a:p>
          <a:p>
            <a:pPr lvl="0" eaLnBrk="0" fontAlgn="base" hangingPunct="0">
              <a:spcBef>
                <a:spcPct val="0"/>
              </a:spcBef>
              <a:spcAft>
                <a:spcPct val="0"/>
              </a:spcAft>
            </a:pPr>
            <a:r>
              <a:rPr lang="fr-FR" sz="2400" dirty="0" smtClean="0">
                <a:latin typeface="Times New Roman" pitchFamily="18" charset="0"/>
                <a:cs typeface="Times New Roman" pitchFamily="18" charset="0"/>
              </a:rPr>
              <a:t>DIT/11/C2/0288 	Kalupahana S.I.G.</a:t>
            </a:r>
          </a:p>
          <a:p>
            <a:pPr lvl="0" eaLnBrk="0" fontAlgn="base" hangingPunct="0">
              <a:spcBef>
                <a:spcPct val="0"/>
              </a:spcBef>
              <a:spcAft>
                <a:spcPct val="0"/>
              </a:spcAft>
            </a:pPr>
            <a:r>
              <a:rPr lang="fr-FR" sz="2400" dirty="0" smtClean="0">
                <a:latin typeface="Times New Roman" pitchFamily="18" charset="0"/>
                <a:cs typeface="Times New Roman" pitchFamily="18" charset="0"/>
              </a:rPr>
              <a:t>DIT/11/C2/0300	Nanayakkara D.C.</a:t>
            </a:r>
            <a:endPar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DIT/11/C2/0328	Kirinda G.L.M.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DIT/11/C2/0343	Piumika W.M.S.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DIT/11/C2/0353	Thilantha B.Y.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DIT/11/C2/0357	Chathuranga A.W.I.	</a:t>
            </a:r>
          </a:p>
        </p:txBody>
      </p:sp>
      <p:grpSp>
        <p:nvGrpSpPr>
          <p:cNvPr id="6" name="Group 5"/>
          <p:cNvGrpSpPr/>
          <p:nvPr/>
        </p:nvGrpSpPr>
        <p:grpSpPr>
          <a:xfrm>
            <a:off x="267697" y="228600"/>
            <a:ext cx="8662166" cy="1370271"/>
            <a:chOff x="267697" y="228600"/>
            <a:chExt cx="8662166" cy="1370271"/>
          </a:xfrm>
        </p:grpSpPr>
        <p:pic>
          <p:nvPicPr>
            <p:cNvPr id="7" name="Picture 6" descr="asdf.jpg"/>
            <p:cNvPicPr>
              <a:picLocks noChangeAspect="1"/>
            </p:cNvPicPr>
            <p:nvPr/>
          </p:nvPicPr>
          <p:blipFill>
            <a:blip r:embed="rId2" cstate="print"/>
            <a:stretch>
              <a:fillRect/>
            </a:stretch>
          </p:blipFill>
          <p:spPr>
            <a:xfrm>
              <a:off x="7571668" y="228600"/>
              <a:ext cx="1358195" cy="1066800"/>
            </a:xfrm>
            <a:prstGeom prst="rect">
              <a:avLst/>
            </a:prstGeom>
          </p:spPr>
        </p:pic>
        <p:pic>
          <p:nvPicPr>
            <p:cNvPr id="8" name="Picture 7" descr="sliit.jpg"/>
            <p:cNvPicPr>
              <a:picLocks noChangeAspect="1"/>
            </p:cNvPicPr>
            <p:nvPr/>
          </p:nvPicPr>
          <p:blipFill>
            <a:blip r:embed="rId3" cstate="print"/>
            <a:stretch>
              <a:fillRect/>
            </a:stretch>
          </p:blipFill>
          <p:spPr>
            <a:xfrm>
              <a:off x="267697" y="228600"/>
              <a:ext cx="1027703" cy="1370271"/>
            </a:xfrm>
            <a:prstGeom prst="rect">
              <a:avLst/>
            </a:prstGeom>
          </p:spPr>
        </p:pic>
      </p:grpSp>
      <p:sp>
        <p:nvSpPr>
          <p:cNvPr id="15" name="Rectangle 14"/>
          <p:cNvSpPr/>
          <p:nvPr/>
        </p:nvSpPr>
        <p:spPr>
          <a:xfrm>
            <a:off x="1524000" y="1648361"/>
            <a:ext cx="6812955" cy="132343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000" b="1" cap="none" spc="0" dirty="0" smtClean="0">
                <a:ln w="11430"/>
                <a:solidFill>
                  <a:srgbClr val="C81608"/>
                </a:solidFill>
                <a:effectLst>
                  <a:outerShdw blurRad="50800" dist="39000" dir="5460000" algn="tl">
                    <a:srgbClr val="000000">
                      <a:alpha val="38000"/>
                    </a:srgbClr>
                  </a:outerShdw>
                </a:effectLst>
              </a:rPr>
              <a:t>Topic : Travel Portal for</a:t>
            </a:r>
            <a:br>
              <a:rPr lang="en-US" sz="4000" b="1" cap="none" spc="0" dirty="0" smtClean="0">
                <a:ln w="11430"/>
                <a:solidFill>
                  <a:srgbClr val="C81608"/>
                </a:solidFill>
                <a:effectLst>
                  <a:outerShdw blurRad="50800" dist="39000" dir="5460000" algn="tl">
                    <a:srgbClr val="000000">
                      <a:alpha val="38000"/>
                    </a:srgbClr>
                  </a:outerShdw>
                </a:effectLst>
              </a:rPr>
            </a:br>
            <a:r>
              <a:rPr lang="en-US" sz="4000" b="1" cap="none" spc="0" dirty="0" smtClean="0">
                <a:ln w="11430"/>
                <a:solidFill>
                  <a:srgbClr val="C81608"/>
                </a:solidFill>
                <a:effectLst>
                  <a:outerShdw blurRad="50800" dist="39000" dir="5460000" algn="tl">
                    <a:srgbClr val="000000">
                      <a:alpha val="38000"/>
                    </a:srgbClr>
                  </a:outerShdw>
                </a:effectLst>
              </a:rPr>
              <a:t> 	     Sri </a:t>
            </a:r>
            <a:r>
              <a:rPr lang="en-US" sz="4000" b="1" cap="none" spc="0" dirty="0" smtClean="0">
                <a:ln w="11430"/>
                <a:solidFill>
                  <a:srgbClr val="C81608"/>
                </a:solidFill>
                <a:effectLst>
                  <a:outerShdw blurRad="50800" dist="39000" dir="5460000" algn="tl">
                    <a:srgbClr val="000000">
                      <a:alpha val="38000"/>
                    </a:srgbClr>
                  </a:outerShdw>
                </a:effectLst>
              </a:rPr>
              <a:t>Lankan </a:t>
            </a:r>
            <a:r>
              <a:rPr lang="en-US" sz="4000" b="1" cap="none" spc="0" dirty="0" smtClean="0">
                <a:ln w="11430"/>
                <a:solidFill>
                  <a:srgbClr val="C81608"/>
                </a:solidFill>
                <a:effectLst>
                  <a:outerShdw blurRad="50800" dist="39000" dir="5460000" algn="tl">
                    <a:srgbClr val="000000">
                      <a:alpha val="38000"/>
                    </a:srgbClr>
                  </a:outerShdw>
                </a:effectLst>
              </a:rPr>
              <a:t>Tourist Board</a:t>
            </a:r>
            <a:endParaRPr lang="en-US" sz="4000" b="1" cap="none" spc="0" dirty="0">
              <a:ln w="11430"/>
              <a:solidFill>
                <a:srgbClr val="C81608"/>
              </a:soli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267697" y="228600"/>
            <a:ext cx="8662166" cy="1370271"/>
            <a:chOff x="267697" y="228600"/>
            <a:chExt cx="8662166" cy="1370271"/>
          </a:xfrm>
        </p:grpSpPr>
        <p:pic>
          <p:nvPicPr>
            <p:cNvPr id="16" name="Picture 15" descr="asdf.jpg"/>
            <p:cNvPicPr>
              <a:picLocks noChangeAspect="1"/>
            </p:cNvPicPr>
            <p:nvPr/>
          </p:nvPicPr>
          <p:blipFill>
            <a:blip r:embed="rId2" cstate="print"/>
            <a:stretch>
              <a:fillRect/>
            </a:stretch>
          </p:blipFill>
          <p:spPr>
            <a:xfrm>
              <a:off x="7571668" y="228600"/>
              <a:ext cx="1358195" cy="1066800"/>
            </a:xfrm>
            <a:prstGeom prst="rect">
              <a:avLst/>
            </a:prstGeom>
          </p:spPr>
        </p:pic>
        <p:pic>
          <p:nvPicPr>
            <p:cNvPr id="17" name="Picture 16" descr="sliit.jpg"/>
            <p:cNvPicPr>
              <a:picLocks noChangeAspect="1"/>
            </p:cNvPicPr>
            <p:nvPr/>
          </p:nvPicPr>
          <p:blipFill>
            <a:blip r:embed="rId3" cstate="print"/>
            <a:stretch>
              <a:fillRect/>
            </a:stretch>
          </p:blipFill>
          <p:spPr>
            <a:xfrm>
              <a:off x="267697" y="228600"/>
              <a:ext cx="1027703" cy="1370271"/>
            </a:xfrm>
            <a:prstGeom prst="rect">
              <a:avLst/>
            </a:prstGeom>
          </p:spPr>
        </p:pic>
      </p:grpSp>
      <p:sp>
        <p:nvSpPr>
          <p:cNvPr id="14" name="TextBox 13"/>
          <p:cNvSpPr txBox="1"/>
          <p:nvPr/>
        </p:nvSpPr>
        <p:spPr>
          <a:xfrm>
            <a:off x="1217022" y="304800"/>
            <a:ext cx="6858000" cy="769441"/>
          </a:xfrm>
          <a:prstGeom prst="rect">
            <a:avLst/>
          </a:prstGeom>
          <a:noFill/>
        </p:spPr>
        <p:txBody>
          <a:bodyPr wrap="square" rtlCol="0" anchor="ctr">
            <a:spAutoFit/>
          </a:bodyPr>
          <a:lstStyle/>
          <a:p>
            <a:pPr algn="ctr"/>
            <a:r>
              <a:rPr lang="en-US" sz="4400" dirty="0" smtClean="0"/>
              <a:t>CURRENT WEBSITE</a:t>
            </a:r>
            <a:endParaRPr lang="en-US" sz="4400" dirty="0"/>
          </a:p>
        </p:txBody>
      </p:sp>
      <p:pic>
        <p:nvPicPr>
          <p:cNvPr id="8" name="Picture 7" descr="oldview.jpg"/>
          <p:cNvPicPr>
            <a:picLocks noChangeAspect="1"/>
          </p:cNvPicPr>
          <p:nvPr/>
        </p:nvPicPr>
        <p:blipFill>
          <a:blip r:embed="rId4"/>
          <a:stretch>
            <a:fillRect/>
          </a:stretch>
        </p:blipFill>
        <p:spPr>
          <a:xfrm>
            <a:off x="0" y="0"/>
            <a:ext cx="9144000" cy="6858000"/>
          </a:xfrm>
          <a:prstGeom prst="rect">
            <a:avLst/>
          </a:prstGeom>
        </p:spPr>
      </p:pic>
      <p:pic>
        <p:nvPicPr>
          <p:cNvPr id="9" name="Picture 8" descr="oldview.jpg"/>
          <p:cNvPicPr>
            <a:picLocks noChangeAspect="1"/>
          </p:cNvPicPr>
          <p:nvPr/>
        </p:nvPicPr>
        <p:blipFill>
          <a:blip r:embed="rId4">
            <a:lum bright="31000" contrast="-84000"/>
          </a:blip>
          <a:stretch>
            <a:fillRect/>
          </a:stretch>
        </p:blipFill>
        <p:spPr>
          <a:xfrm>
            <a:off x="0" y="0"/>
            <a:ext cx="9144000" cy="6858000"/>
          </a:xfrm>
          <a:prstGeom prst="rect">
            <a:avLst/>
          </a:prstGeom>
        </p:spPr>
      </p:pic>
      <p:sp>
        <p:nvSpPr>
          <p:cNvPr id="4" name="TextBox 3"/>
          <p:cNvSpPr txBox="1"/>
          <p:nvPr/>
        </p:nvSpPr>
        <p:spPr>
          <a:xfrm>
            <a:off x="2362200" y="2438400"/>
            <a:ext cx="6096000" cy="369332"/>
          </a:xfrm>
          <a:prstGeom prst="rect">
            <a:avLst/>
          </a:prstGeom>
          <a:noFill/>
        </p:spPr>
        <p:txBody>
          <a:bodyPr wrap="square" rtlCol="0">
            <a:spAutoFit/>
          </a:bodyPr>
          <a:lstStyle/>
          <a:p>
            <a:endParaRPr lang="en-US" dirty="0"/>
          </a:p>
        </p:txBody>
      </p:sp>
      <p:grpSp>
        <p:nvGrpSpPr>
          <p:cNvPr id="6" name="Group 5"/>
          <p:cNvGrpSpPr/>
          <p:nvPr/>
        </p:nvGrpSpPr>
        <p:grpSpPr>
          <a:xfrm>
            <a:off x="1066800" y="533400"/>
            <a:ext cx="7086600" cy="5743515"/>
            <a:chOff x="1143000" y="304800"/>
            <a:chExt cx="7086600" cy="5743515"/>
          </a:xfrm>
        </p:grpSpPr>
        <p:sp>
          <p:nvSpPr>
            <p:cNvPr id="2" name="TextBox 1"/>
            <p:cNvSpPr txBox="1"/>
            <p:nvPr/>
          </p:nvSpPr>
          <p:spPr>
            <a:xfrm>
              <a:off x="1219200" y="304800"/>
              <a:ext cx="6858000" cy="584775"/>
            </a:xfrm>
            <a:prstGeom prst="rect">
              <a:avLst/>
            </a:prstGeom>
            <a:noFill/>
          </p:spPr>
          <p:txBody>
            <a:bodyPr wrap="square" rtlCol="0" anchor="ctr">
              <a:spAutoFit/>
            </a:bodyPr>
            <a:lstStyle/>
            <a:p>
              <a:pPr algn="ctr"/>
              <a:r>
                <a:rPr lang="en-US" sz="3200" b="1" dirty="0" smtClean="0">
                  <a:solidFill>
                    <a:schemeClr val="bg1"/>
                  </a:solidFill>
                </a:rPr>
                <a:t>PROBLEMS IN THE CURRENT WEBSITE</a:t>
              </a:r>
              <a:endParaRPr lang="en-US" sz="3200" b="1" dirty="0">
                <a:solidFill>
                  <a:schemeClr val="bg1"/>
                </a:solidFill>
              </a:endParaRPr>
            </a:p>
          </p:txBody>
        </p:sp>
        <p:sp>
          <p:nvSpPr>
            <p:cNvPr id="1025" name="Rectangle 1"/>
            <p:cNvSpPr>
              <a:spLocks noChangeArrowheads="1"/>
            </p:cNvSpPr>
            <p:nvPr/>
          </p:nvSpPr>
          <p:spPr bwMode="auto">
            <a:xfrm>
              <a:off x="1143000" y="1524000"/>
              <a:ext cx="70866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Ø"/>
                <a:tabLst/>
              </a:pPr>
              <a:r>
                <a:rPr kumimoji="0" lang="en-US" sz="2400" b="1" i="0" u="none" strike="noStrike" cap="none" normalizeH="0" baseline="0" dirty="0" smtClean="0">
                  <a:ln>
                    <a:noFill/>
                  </a:ln>
                  <a:solidFill>
                    <a:schemeClr val="bg1"/>
                  </a:solidFill>
                  <a:effectLst/>
                  <a:latin typeface="Arial" pitchFamily="34" charset="0"/>
                  <a:cs typeface="Arial" pitchFamily="34" charset="0"/>
                </a:rPr>
                <a:t>Not</a:t>
              </a:r>
              <a:r>
                <a:rPr kumimoji="0" lang="en-US" sz="2400" b="1" i="0" u="none" strike="noStrike" cap="none" normalizeH="0" dirty="0" smtClean="0">
                  <a:ln>
                    <a:noFill/>
                  </a:ln>
                  <a:solidFill>
                    <a:schemeClr val="bg1"/>
                  </a:solidFill>
                  <a:effectLst/>
                  <a:latin typeface="Arial" pitchFamily="34" charset="0"/>
                  <a:cs typeface="Arial" pitchFamily="34" charset="0"/>
                </a:rPr>
                <a:t> user friendly </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Ø"/>
                <a:tabLst/>
              </a:pPr>
              <a:r>
                <a:rPr lang="en-US" sz="2400" b="1" baseline="0" dirty="0" smtClean="0">
                  <a:solidFill>
                    <a:schemeClr val="bg1"/>
                  </a:solidFill>
                  <a:latin typeface="Arial" pitchFamily="34" charset="0"/>
                  <a:cs typeface="Arial" pitchFamily="34" charset="0"/>
                </a:rPr>
                <a:t>Not</a:t>
              </a:r>
              <a:r>
                <a:rPr lang="en-US" sz="2400" b="1" dirty="0" smtClean="0">
                  <a:solidFill>
                    <a:schemeClr val="bg1"/>
                  </a:solidFill>
                  <a:latin typeface="Arial" pitchFamily="34" charset="0"/>
                  <a:cs typeface="Arial" pitchFamily="34" charset="0"/>
                </a:rPr>
                <a:t> eye catching</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Ø"/>
                <a:tabLst/>
              </a:pPr>
              <a:r>
                <a:rPr lang="en-US" sz="2400" b="1" dirty="0" smtClean="0">
                  <a:solidFill>
                    <a:schemeClr val="bg1"/>
                  </a:solidFill>
                  <a:latin typeface="Arial" pitchFamily="34" charset="0"/>
                  <a:cs typeface="Arial" pitchFamily="34" charset="0"/>
                </a:rPr>
                <a:t>Post war era is not highlighted</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Ø"/>
                <a:tabLst/>
              </a:pPr>
              <a:r>
                <a:rPr lang="en-US" sz="2400" b="1" dirty="0" smtClean="0">
                  <a:solidFill>
                    <a:schemeClr val="bg1"/>
                  </a:solidFill>
                  <a:latin typeface="Arial" pitchFamily="34" charset="0"/>
                  <a:cs typeface="Arial" pitchFamily="34" charset="0"/>
                </a:rPr>
                <a:t>Website is not directly linked with other services</a:t>
              </a:r>
            </a:p>
            <a:p>
              <a:pPr marL="0" marR="0" lvl="0" indent="0" algn="l" defTabSz="914400" rtl="0" eaLnBrk="1" fontAlgn="base" latinLnBrk="0" hangingPunct="1">
                <a:lnSpc>
                  <a:spcPct val="100000"/>
                </a:lnSpc>
                <a:spcBef>
                  <a:spcPct val="0"/>
                </a:spcBef>
                <a:spcAft>
                  <a:spcPct val="0"/>
                </a:spcAft>
                <a:buClrTx/>
                <a:buSzTx/>
                <a:tabLst/>
              </a:pPr>
              <a:r>
                <a:rPr lang="en-US" sz="2400" b="1" dirty="0" smtClean="0">
                  <a:solidFill>
                    <a:schemeClr val="bg1"/>
                  </a:solidFill>
                  <a:latin typeface="Arial" pitchFamily="34" charset="0"/>
                  <a:cs typeface="Arial" pitchFamily="34" charset="0"/>
                </a:rPr>
                <a:t>           Transport services</a:t>
              </a:r>
            </a:p>
            <a:p>
              <a:pPr marL="0" marR="0" lvl="0" indent="0" algn="l" defTabSz="914400" rtl="0" eaLnBrk="1" fontAlgn="base" latinLnBrk="0" hangingPunct="1">
                <a:lnSpc>
                  <a:spcPct val="100000"/>
                </a:lnSpc>
                <a:spcBef>
                  <a:spcPct val="0"/>
                </a:spcBef>
                <a:spcAft>
                  <a:spcPct val="0"/>
                </a:spcAft>
                <a:buClrTx/>
                <a:buSzTx/>
                <a:tabLst/>
              </a:pPr>
              <a:r>
                <a:rPr lang="en-US" sz="2400" b="1" dirty="0">
                  <a:solidFill>
                    <a:schemeClr val="bg1"/>
                  </a:solidFill>
                  <a:latin typeface="Arial" pitchFamily="34" charset="0"/>
                  <a:cs typeface="Arial" pitchFamily="34" charset="0"/>
                </a:rPr>
                <a:t>	</a:t>
              </a:r>
              <a:r>
                <a:rPr lang="en-US" sz="2400" b="1" dirty="0" smtClean="0">
                  <a:solidFill>
                    <a:schemeClr val="bg1"/>
                  </a:solidFill>
                  <a:latin typeface="Arial" pitchFamily="34" charset="0"/>
                  <a:cs typeface="Arial" pitchFamily="34" charset="0"/>
                </a:rPr>
                <a:t>Travel guide services</a:t>
              </a:r>
            </a:p>
            <a:p>
              <a:pPr marL="0" marR="0" lvl="0" indent="0" algn="l" defTabSz="914400" rtl="0" eaLnBrk="1" fontAlgn="base" latinLnBrk="0" hangingPunct="1">
                <a:lnSpc>
                  <a:spcPct val="100000"/>
                </a:lnSpc>
                <a:spcBef>
                  <a:spcPct val="0"/>
                </a:spcBef>
                <a:spcAft>
                  <a:spcPct val="0"/>
                </a:spcAft>
                <a:buClrTx/>
                <a:buSzTx/>
                <a:tabLst/>
              </a:pPr>
              <a:r>
                <a:rPr lang="en-US" sz="2400" b="1" dirty="0">
                  <a:solidFill>
                    <a:schemeClr val="bg1"/>
                  </a:solidFill>
                  <a:latin typeface="Arial" pitchFamily="34" charset="0"/>
                  <a:cs typeface="Arial" pitchFamily="34" charset="0"/>
                </a:rPr>
                <a:t>	</a:t>
              </a:r>
              <a:r>
                <a:rPr lang="en-US" sz="2400" b="1" dirty="0" smtClean="0">
                  <a:solidFill>
                    <a:schemeClr val="bg1"/>
                  </a:solidFill>
                  <a:latin typeface="Arial" pitchFamily="34" charset="0"/>
                  <a:cs typeface="Arial" pitchFamily="34" charset="0"/>
                </a:rPr>
                <a:t>Hotels &amp; reservations </a:t>
              </a:r>
            </a:p>
            <a:p>
              <a:pPr marL="0" marR="0" lvl="0" indent="0" algn="l" defTabSz="914400" rtl="0" eaLnBrk="1" fontAlgn="base" latinLnBrk="0" hangingPunct="1">
                <a:lnSpc>
                  <a:spcPct val="100000"/>
                </a:lnSpc>
                <a:spcBef>
                  <a:spcPct val="0"/>
                </a:spcBef>
                <a:spcAft>
                  <a:spcPct val="0"/>
                </a:spcAft>
                <a:buClrTx/>
                <a:buSzTx/>
                <a:tabLst/>
              </a:pPr>
              <a:r>
                <a:rPr lang="en-US" sz="2400" b="1" dirty="0" smtClean="0">
                  <a:solidFill>
                    <a:schemeClr val="bg1"/>
                  </a:solidFill>
                  <a:latin typeface="Arial" pitchFamily="34" charset="0"/>
                  <a:cs typeface="Arial" pitchFamily="34" charset="0"/>
                </a:rPr>
                <a:t>	Airline services</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Ø"/>
                <a:tabLst/>
              </a:pPr>
              <a:r>
                <a:rPr lang="en-US" sz="2400" b="1" dirty="0" smtClean="0">
                  <a:solidFill>
                    <a:schemeClr val="bg1"/>
                  </a:solidFill>
                  <a:latin typeface="Arial" pitchFamily="34" charset="0"/>
                  <a:cs typeface="Arial" pitchFamily="34" charset="0"/>
                </a:rPr>
                <a:t>Not optimized </a:t>
              </a:r>
            </a:p>
            <a:p>
              <a:pPr marL="0" marR="0" lvl="0" indent="0" algn="l" defTabSz="914400" rtl="0" eaLnBrk="1" fontAlgn="base" latinLnBrk="0" hangingPunct="1">
                <a:lnSpc>
                  <a:spcPct val="100000"/>
                </a:lnSpc>
                <a:spcBef>
                  <a:spcPct val="0"/>
                </a:spcBef>
                <a:spcAft>
                  <a:spcPct val="0"/>
                </a:spcAft>
                <a:buClrTx/>
                <a:buSzTx/>
                <a:buFontTx/>
                <a:buNone/>
                <a:tabLst/>
              </a:pPr>
              <a:endParaRPr lang="en-US" sz="2400"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grpSp>
      <p:pic>
        <p:nvPicPr>
          <p:cNvPr id="11" name="Picture 10" descr="egipt1.jpg"/>
          <p:cNvPicPr>
            <a:picLocks noChangeAspect="1"/>
          </p:cNvPicPr>
          <p:nvPr/>
        </p:nvPicPr>
        <p:blipFill>
          <a:blip r:embed="rId5"/>
          <a:stretch>
            <a:fillRect/>
          </a:stretch>
        </p:blipFill>
        <p:spPr>
          <a:xfrm>
            <a:off x="215152" y="152400"/>
            <a:ext cx="8471648" cy="4800600"/>
          </a:xfrm>
          <a:prstGeom prst="rect">
            <a:avLst/>
          </a:prstGeom>
        </p:spPr>
      </p:pic>
      <p:pic>
        <p:nvPicPr>
          <p:cNvPr id="12" name="Picture 11" descr="malasiya_website.jpg"/>
          <p:cNvPicPr>
            <a:picLocks noChangeAspect="1"/>
          </p:cNvPicPr>
          <p:nvPr/>
        </p:nvPicPr>
        <p:blipFill>
          <a:blip r:embed="rId6"/>
          <a:stretch>
            <a:fillRect/>
          </a:stretch>
        </p:blipFill>
        <p:spPr>
          <a:xfrm>
            <a:off x="457200" y="381000"/>
            <a:ext cx="8526747" cy="4800600"/>
          </a:xfrm>
          <a:prstGeom prst="rect">
            <a:avLst/>
          </a:prstGeom>
        </p:spPr>
      </p:pic>
      <p:pic>
        <p:nvPicPr>
          <p:cNvPr id="10" name="Picture 9" descr="hawai_website.jpg"/>
          <p:cNvPicPr>
            <a:picLocks noChangeAspect="1"/>
          </p:cNvPicPr>
          <p:nvPr/>
        </p:nvPicPr>
        <p:blipFill>
          <a:blip r:embed="rId7"/>
          <a:stretch>
            <a:fillRect/>
          </a:stretch>
        </p:blipFill>
        <p:spPr>
          <a:xfrm>
            <a:off x="914400" y="609600"/>
            <a:ext cx="6934200" cy="6188290"/>
          </a:xfrm>
          <a:prstGeom prst="rect">
            <a:avLst/>
          </a:prstGeom>
        </p:spPr>
      </p:pic>
      <p:pic>
        <p:nvPicPr>
          <p:cNvPr id="13" name="Picture 12" descr="oldview.jpg"/>
          <p:cNvPicPr>
            <a:picLocks noChangeAspect="1"/>
          </p:cNvPicPr>
          <p:nvPr/>
        </p:nvPicPr>
        <p:blipFill>
          <a:blip r:embed="rId4"/>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3000" fill="hold"/>
                                        <p:tgtEl>
                                          <p:spTgt spid="8"/>
                                        </p:tgtEl>
                                        <p:attrNameLst>
                                          <p:attrName>ppt_w</p:attrName>
                                        </p:attrNameLst>
                                      </p:cBhvr>
                                      <p:tavLst>
                                        <p:tav tm="0">
                                          <p:val>
                                            <p:fltVal val="0"/>
                                          </p:val>
                                        </p:tav>
                                        <p:tav tm="100000">
                                          <p:val>
                                            <p:strVal val="#ppt_w"/>
                                          </p:val>
                                        </p:tav>
                                      </p:tavLst>
                                    </p:anim>
                                    <p:anim calcmode="lin" valueType="num">
                                      <p:cBhvr>
                                        <p:cTn id="8" dur="3000" fill="hold"/>
                                        <p:tgtEl>
                                          <p:spTgt spid="8"/>
                                        </p:tgtEl>
                                        <p:attrNameLst>
                                          <p:attrName>ppt_h</p:attrName>
                                        </p:attrNameLst>
                                      </p:cBhvr>
                                      <p:tavLst>
                                        <p:tav tm="0">
                                          <p:val>
                                            <p:fltVal val="0"/>
                                          </p:val>
                                        </p:tav>
                                        <p:tav tm="100000">
                                          <p:val>
                                            <p:strVal val="#ppt_h"/>
                                          </p:val>
                                        </p:tav>
                                      </p:tavLst>
                                    </p:anim>
                                    <p:animEffect transition="in" filter="fade">
                                      <p:cBhvr>
                                        <p:cTn id="9" dur="3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3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6"/>
                                        </p:tgtEl>
                                      </p:cBhvr>
                                    </p:animEffect>
                                    <p:set>
                                      <p:cBhvr>
                                        <p:cTn id="23" dur="1" fill="hold">
                                          <p:stCondLst>
                                            <p:cond delay="499"/>
                                          </p:stCondLst>
                                        </p:cTn>
                                        <p:tgtEl>
                                          <p:spTgt spid="6"/>
                                        </p:tgtEl>
                                        <p:attrNameLst>
                                          <p:attrName>style.visibility</p:attrName>
                                        </p:attrNameLst>
                                      </p:cBhvr>
                                      <p:to>
                                        <p:strVal val="hidden"/>
                                      </p:to>
                                    </p:set>
                                  </p:childTnLst>
                                </p:cTn>
                              </p:par>
                              <p:par>
                                <p:cTn id="24" presetID="15"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1000" fill="hold"/>
                                        <p:tgtEl>
                                          <p:spTgt spid="11"/>
                                        </p:tgtEl>
                                        <p:attrNameLst>
                                          <p:attrName>ppt_w</p:attrName>
                                        </p:attrNameLst>
                                      </p:cBhvr>
                                      <p:tavLst>
                                        <p:tav tm="0">
                                          <p:val>
                                            <p:fltVal val="0"/>
                                          </p:val>
                                        </p:tav>
                                        <p:tav tm="100000">
                                          <p:val>
                                            <p:strVal val="#ppt_w"/>
                                          </p:val>
                                        </p:tav>
                                      </p:tavLst>
                                    </p:anim>
                                    <p:anim calcmode="lin" valueType="num">
                                      <p:cBhvr>
                                        <p:cTn id="27" dur="1000" fill="hold"/>
                                        <p:tgtEl>
                                          <p:spTgt spid="11"/>
                                        </p:tgtEl>
                                        <p:attrNameLst>
                                          <p:attrName>ppt_h</p:attrName>
                                        </p:attrNameLst>
                                      </p:cBhvr>
                                      <p:tavLst>
                                        <p:tav tm="0">
                                          <p:val>
                                            <p:fltVal val="0"/>
                                          </p:val>
                                        </p:tav>
                                        <p:tav tm="100000">
                                          <p:val>
                                            <p:strVal val="#ppt_h"/>
                                          </p:val>
                                        </p:tav>
                                      </p:tavLst>
                                    </p:anim>
                                    <p:anim calcmode="lin" valueType="num">
                                      <p:cBhvr>
                                        <p:cTn id="28"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0" fill="hold">
                      <p:stCondLst>
                        <p:cond delay="indefinite"/>
                      </p:stCondLst>
                      <p:childTnLst>
                        <p:par>
                          <p:cTn id="31" fill="hold">
                            <p:stCondLst>
                              <p:cond delay="0"/>
                            </p:stCondLst>
                            <p:childTnLst>
                              <p:par>
                                <p:cTn id="32" presetID="15" presetClass="entr" presetSubtype="0"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1000" fill="hold"/>
                                        <p:tgtEl>
                                          <p:spTgt spid="12"/>
                                        </p:tgtEl>
                                        <p:attrNameLst>
                                          <p:attrName>ppt_w</p:attrName>
                                        </p:attrNameLst>
                                      </p:cBhvr>
                                      <p:tavLst>
                                        <p:tav tm="0">
                                          <p:val>
                                            <p:fltVal val="0"/>
                                          </p:val>
                                        </p:tav>
                                        <p:tav tm="100000">
                                          <p:val>
                                            <p:strVal val="#ppt_w"/>
                                          </p:val>
                                        </p:tav>
                                      </p:tavLst>
                                    </p:anim>
                                    <p:anim calcmode="lin" valueType="num">
                                      <p:cBhvr>
                                        <p:cTn id="35" dur="1000" fill="hold"/>
                                        <p:tgtEl>
                                          <p:spTgt spid="12"/>
                                        </p:tgtEl>
                                        <p:attrNameLst>
                                          <p:attrName>ppt_h</p:attrName>
                                        </p:attrNameLst>
                                      </p:cBhvr>
                                      <p:tavLst>
                                        <p:tav tm="0">
                                          <p:val>
                                            <p:fltVal val="0"/>
                                          </p:val>
                                        </p:tav>
                                        <p:tav tm="100000">
                                          <p:val>
                                            <p:strVal val="#ppt_h"/>
                                          </p:val>
                                        </p:tav>
                                      </p:tavLst>
                                    </p:anim>
                                    <p:anim calcmode="lin" valueType="num">
                                      <p:cBhvr>
                                        <p:cTn id="36"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37"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8" fill="hold">
                      <p:stCondLst>
                        <p:cond delay="indefinite"/>
                      </p:stCondLst>
                      <p:childTnLst>
                        <p:par>
                          <p:cTn id="39" fill="hold">
                            <p:stCondLst>
                              <p:cond delay="0"/>
                            </p:stCondLst>
                            <p:childTnLst>
                              <p:par>
                                <p:cTn id="40" presetID="15"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1000" fill="hold"/>
                                        <p:tgtEl>
                                          <p:spTgt spid="10"/>
                                        </p:tgtEl>
                                        <p:attrNameLst>
                                          <p:attrName>ppt_w</p:attrName>
                                        </p:attrNameLst>
                                      </p:cBhvr>
                                      <p:tavLst>
                                        <p:tav tm="0">
                                          <p:val>
                                            <p:fltVal val="0"/>
                                          </p:val>
                                        </p:tav>
                                        <p:tav tm="100000">
                                          <p:val>
                                            <p:strVal val="#ppt_w"/>
                                          </p:val>
                                        </p:tav>
                                      </p:tavLst>
                                    </p:anim>
                                    <p:anim calcmode="lin" valueType="num">
                                      <p:cBhvr>
                                        <p:cTn id="43" dur="1000" fill="hold"/>
                                        <p:tgtEl>
                                          <p:spTgt spid="10"/>
                                        </p:tgtEl>
                                        <p:attrNameLst>
                                          <p:attrName>ppt_h</p:attrName>
                                        </p:attrNameLst>
                                      </p:cBhvr>
                                      <p:tavLst>
                                        <p:tav tm="0">
                                          <p:val>
                                            <p:fltVal val="0"/>
                                          </p:val>
                                        </p:tav>
                                        <p:tav tm="100000">
                                          <p:val>
                                            <p:strVal val="#ppt_h"/>
                                          </p:val>
                                        </p:tav>
                                      </p:tavLst>
                                    </p:anim>
                                    <p:anim calcmode="lin" valueType="num">
                                      <p:cBhvr>
                                        <p:cTn id="44"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45"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67697" y="228600"/>
            <a:ext cx="8662166" cy="1370271"/>
            <a:chOff x="267697" y="228600"/>
            <a:chExt cx="8662166" cy="1370271"/>
          </a:xfrm>
        </p:grpSpPr>
        <p:pic>
          <p:nvPicPr>
            <p:cNvPr id="3" name="Picture 2" descr="asdf.jpg"/>
            <p:cNvPicPr>
              <a:picLocks noChangeAspect="1"/>
            </p:cNvPicPr>
            <p:nvPr/>
          </p:nvPicPr>
          <p:blipFill>
            <a:blip r:embed="rId2" cstate="print"/>
            <a:stretch>
              <a:fillRect/>
            </a:stretch>
          </p:blipFill>
          <p:spPr>
            <a:xfrm>
              <a:off x="7571668" y="228600"/>
              <a:ext cx="1358195" cy="1066800"/>
            </a:xfrm>
            <a:prstGeom prst="rect">
              <a:avLst/>
            </a:prstGeom>
          </p:spPr>
        </p:pic>
        <p:pic>
          <p:nvPicPr>
            <p:cNvPr id="4" name="Picture 3" descr="sliit.jpg"/>
            <p:cNvPicPr>
              <a:picLocks noChangeAspect="1"/>
            </p:cNvPicPr>
            <p:nvPr/>
          </p:nvPicPr>
          <p:blipFill>
            <a:blip r:embed="rId3" cstate="print"/>
            <a:stretch>
              <a:fillRect/>
            </a:stretch>
          </p:blipFill>
          <p:spPr>
            <a:xfrm>
              <a:off x="267697" y="228600"/>
              <a:ext cx="1027703" cy="1370271"/>
            </a:xfrm>
            <a:prstGeom prst="rect">
              <a:avLst/>
            </a:prstGeom>
          </p:spPr>
        </p:pic>
      </p:grpSp>
      <p:sp>
        <p:nvSpPr>
          <p:cNvPr id="5" name="TextBox 4"/>
          <p:cNvSpPr txBox="1"/>
          <p:nvPr/>
        </p:nvSpPr>
        <p:spPr>
          <a:xfrm>
            <a:off x="1217022" y="304800"/>
            <a:ext cx="6858000" cy="769441"/>
          </a:xfrm>
          <a:prstGeom prst="rect">
            <a:avLst/>
          </a:prstGeom>
          <a:noFill/>
        </p:spPr>
        <p:txBody>
          <a:bodyPr wrap="square" rtlCol="0" anchor="ctr">
            <a:spAutoFit/>
          </a:bodyPr>
          <a:lstStyle/>
          <a:p>
            <a:pPr algn="ctr"/>
            <a:r>
              <a:rPr lang="en-US" sz="4400" dirty="0" smtClean="0"/>
              <a:t>Proposed Website</a:t>
            </a:r>
            <a:endParaRPr lang="en-US" sz="4400" dirty="0"/>
          </a:p>
        </p:txBody>
      </p:sp>
      <p:sp>
        <p:nvSpPr>
          <p:cNvPr id="6" name="TextBox 5"/>
          <p:cNvSpPr txBox="1"/>
          <p:nvPr/>
        </p:nvSpPr>
        <p:spPr>
          <a:xfrm>
            <a:off x="1905000" y="1371600"/>
            <a:ext cx="5791200" cy="5247590"/>
          </a:xfrm>
          <a:prstGeom prst="rect">
            <a:avLst/>
          </a:prstGeom>
          <a:noFill/>
        </p:spPr>
        <p:txBody>
          <a:bodyPr wrap="square" rtlCol="0">
            <a:spAutoFit/>
          </a:bodyPr>
          <a:lstStyle/>
          <a:p>
            <a:pPr>
              <a:buFont typeface="Wingdings" pitchFamily="2" charset="2"/>
              <a:buChar char="v"/>
            </a:pPr>
            <a:r>
              <a:rPr lang="en-US" sz="2000" dirty="0" smtClean="0"/>
              <a:t> </a:t>
            </a:r>
            <a:r>
              <a:rPr lang="en-US" sz="2300" dirty="0" smtClean="0"/>
              <a:t>User </a:t>
            </a:r>
            <a:r>
              <a:rPr lang="en-US" sz="2300" dirty="0" smtClean="0"/>
              <a:t>friendly &amp; properly guided</a:t>
            </a:r>
          </a:p>
          <a:p>
            <a:pPr>
              <a:buFont typeface="Wingdings" pitchFamily="2" charset="2"/>
              <a:buChar char="v"/>
            </a:pPr>
            <a:r>
              <a:rPr lang="en-US" sz="2300" dirty="0" smtClean="0"/>
              <a:t> Eye catching</a:t>
            </a:r>
            <a:endParaRPr lang="en-US" sz="2300" dirty="0" smtClean="0"/>
          </a:p>
          <a:p>
            <a:pPr>
              <a:buFont typeface="Wingdings" pitchFamily="2" charset="2"/>
              <a:buChar char="v"/>
            </a:pPr>
            <a:r>
              <a:rPr lang="en-US" sz="2300" dirty="0" smtClean="0"/>
              <a:t> Post </a:t>
            </a:r>
            <a:r>
              <a:rPr lang="en-US" sz="2300" dirty="0" smtClean="0"/>
              <a:t>war era is highlight</a:t>
            </a:r>
          </a:p>
          <a:p>
            <a:pPr>
              <a:buFont typeface="Wingdings" pitchFamily="2" charset="2"/>
              <a:buChar char="v"/>
            </a:pPr>
            <a:r>
              <a:rPr lang="en-US" sz="2300" dirty="0" smtClean="0"/>
              <a:t> Directly </a:t>
            </a:r>
            <a:r>
              <a:rPr lang="en-US" sz="2300" dirty="0" smtClean="0"/>
              <a:t>linked with ,</a:t>
            </a:r>
          </a:p>
          <a:p>
            <a:r>
              <a:rPr lang="en-US" sz="2300" dirty="0" smtClean="0"/>
              <a:t>	transport services</a:t>
            </a:r>
          </a:p>
          <a:p>
            <a:r>
              <a:rPr lang="en-US" sz="2300" dirty="0" smtClean="0"/>
              <a:t>	hotels  reservation</a:t>
            </a:r>
          </a:p>
          <a:p>
            <a:r>
              <a:rPr lang="en-US" sz="2300" dirty="0" smtClean="0"/>
              <a:t>	airline services</a:t>
            </a:r>
          </a:p>
          <a:p>
            <a:pPr>
              <a:buFont typeface="Wingdings" pitchFamily="2" charset="2"/>
              <a:buChar char="v"/>
            </a:pPr>
            <a:r>
              <a:rPr lang="en-US" sz="2300" dirty="0" smtClean="0"/>
              <a:t> Booking </a:t>
            </a:r>
            <a:r>
              <a:rPr lang="en-US" sz="2300" dirty="0" smtClean="0"/>
              <a:t>facilities</a:t>
            </a:r>
          </a:p>
          <a:p>
            <a:pPr>
              <a:buFont typeface="Wingdings" pitchFamily="2" charset="2"/>
              <a:buChar char="v"/>
            </a:pPr>
            <a:r>
              <a:rPr lang="en-US" sz="2300" dirty="0" smtClean="0"/>
              <a:t> Travel </a:t>
            </a:r>
            <a:r>
              <a:rPr lang="en-US" sz="2300" dirty="0" smtClean="0"/>
              <a:t>guide</a:t>
            </a:r>
          </a:p>
          <a:p>
            <a:pPr lvl="1"/>
            <a:r>
              <a:rPr lang="en-US" sz="2300" dirty="0" smtClean="0"/>
              <a:t>	Maps</a:t>
            </a:r>
          </a:p>
          <a:p>
            <a:pPr lvl="1"/>
            <a:r>
              <a:rPr lang="en-US" sz="2300" dirty="0" smtClean="0"/>
              <a:t>	Routes</a:t>
            </a:r>
          </a:p>
          <a:p>
            <a:pPr marL="6350" lvl="1">
              <a:buFont typeface="Wingdings" pitchFamily="2" charset="2"/>
              <a:buChar char="v"/>
            </a:pPr>
            <a:r>
              <a:rPr lang="en-US" sz="2300" dirty="0" smtClean="0"/>
              <a:t> Weather </a:t>
            </a:r>
            <a:r>
              <a:rPr lang="en-US" sz="2300" dirty="0" smtClean="0"/>
              <a:t>forecast</a:t>
            </a:r>
          </a:p>
          <a:p>
            <a:pPr marL="6350" lvl="1">
              <a:buFont typeface="Wingdings" pitchFamily="2" charset="2"/>
              <a:buChar char="v"/>
            </a:pPr>
            <a:r>
              <a:rPr lang="en-US" sz="2300" dirty="0" smtClean="0"/>
              <a:t> SE </a:t>
            </a:r>
            <a:r>
              <a:rPr lang="en-US" sz="2300" dirty="0" smtClean="0"/>
              <a:t>optimization</a:t>
            </a:r>
          </a:p>
          <a:p>
            <a:pPr lvl="1">
              <a:buFont typeface="Wingdings" pitchFamily="2" charset="2"/>
              <a:buChar char="v"/>
            </a:pPr>
            <a:endParaRPr lang="en-US" dirty="0" smtClean="0"/>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67697" y="228600"/>
            <a:ext cx="8662166" cy="1370271"/>
            <a:chOff x="267697" y="228600"/>
            <a:chExt cx="8662166" cy="1370271"/>
          </a:xfrm>
        </p:grpSpPr>
        <p:pic>
          <p:nvPicPr>
            <p:cNvPr id="3" name="Picture 2" descr="asdf.jpg"/>
            <p:cNvPicPr>
              <a:picLocks noChangeAspect="1"/>
            </p:cNvPicPr>
            <p:nvPr/>
          </p:nvPicPr>
          <p:blipFill>
            <a:blip r:embed="rId2" cstate="print"/>
            <a:stretch>
              <a:fillRect/>
            </a:stretch>
          </p:blipFill>
          <p:spPr>
            <a:xfrm>
              <a:off x="7571668" y="228600"/>
              <a:ext cx="1358195" cy="1066800"/>
            </a:xfrm>
            <a:prstGeom prst="rect">
              <a:avLst/>
            </a:prstGeom>
          </p:spPr>
        </p:pic>
        <p:pic>
          <p:nvPicPr>
            <p:cNvPr id="4" name="Picture 3" descr="sliit.jpg"/>
            <p:cNvPicPr>
              <a:picLocks noChangeAspect="1"/>
            </p:cNvPicPr>
            <p:nvPr/>
          </p:nvPicPr>
          <p:blipFill>
            <a:blip r:embed="rId3" cstate="print"/>
            <a:stretch>
              <a:fillRect/>
            </a:stretch>
          </p:blipFill>
          <p:spPr>
            <a:xfrm>
              <a:off x="267697" y="228600"/>
              <a:ext cx="1027703" cy="1370271"/>
            </a:xfrm>
            <a:prstGeom prst="rect">
              <a:avLst/>
            </a:prstGeom>
          </p:spPr>
        </p:pic>
      </p:grpSp>
      <p:sp>
        <p:nvSpPr>
          <p:cNvPr id="5" name="TextBox 4"/>
          <p:cNvSpPr txBox="1"/>
          <p:nvPr/>
        </p:nvSpPr>
        <p:spPr>
          <a:xfrm>
            <a:off x="1217022" y="304800"/>
            <a:ext cx="6858000" cy="769441"/>
          </a:xfrm>
          <a:prstGeom prst="rect">
            <a:avLst/>
          </a:prstGeom>
          <a:noFill/>
        </p:spPr>
        <p:txBody>
          <a:bodyPr wrap="square" rtlCol="0" anchor="ctr">
            <a:spAutoFit/>
          </a:bodyPr>
          <a:lstStyle/>
          <a:p>
            <a:pPr algn="ctr"/>
            <a:r>
              <a:rPr lang="en-US" sz="4400" dirty="0" smtClean="0"/>
              <a:t>Proposed Website</a:t>
            </a:r>
            <a:endParaRPr lang="en-US" sz="4400" dirty="0"/>
          </a:p>
        </p:txBody>
      </p:sp>
      <p:grpSp>
        <p:nvGrpSpPr>
          <p:cNvPr id="6" name="Group 5"/>
          <p:cNvGrpSpPr/>
          <p:nvPr/>
        </p:nvGrpSpPr>
        <p:grpSpPr>
          <a:xfrm>
            <a:off x="0" y="0"/>
            <a:ext cx="9144001" cy="6858000"/>
            <a:chOff x="0" y="0"/>
            <a:chExt cx="9144001" cy="6858000"/>
          </a:xfrm>
        </p:grpSpPr>
        <p:grpSp>
          <p:nvGrpSpPr>
            <p:cNvPr id="7" name="Group 13"/>
            <p:cNvGrpSpPr/>
            <p:nvPr/>
          </p:nvGrpSpPr>
          <p:grpSpPr>
            <a:xfrm>
              <a:off x="0" y="0"/>
              <a:ext cx="9144001" cy="6858000"/>
              <a:chOff x="0" y="0"/>
              <a:chExt cx="9144001" cy="6858000"/>
            </a:xfrm>
          </p:grpSpPr>
          <p:grpSp>
            <p:nvGrpSpPr>
              <p:cNvPr id="23" name="Group 10"/>
              <p:cNvGrpSpPr/>
              <p:nvPr/>
            </p:nvGrpSpPr>
            <p:grpSpPr>
              <a:xfrm>
                <a:off x="0" y="0"/>
                <a:ext cx="9144001" cy="6858000"/>
                <a:chOff x="-1" y="0"/>
                <a:chExt cx="9144001" cy="6858000"/>
              </a:xfrm>
            </p:grpSpPr>
            <p:pic>
              <p:nvPicPr>
                <p:cNvPr id="25" name="Picture 3" descr="Unawatuna-beach-in-Sri-Lanka.jpg"/>
                <p:cNvPicPr>
                  <a:picLocks noChangeAspect="1"/>
                </p:cNvPicPr>
                <p:nvPr/>
              </p:nvPicPr>
              <p:blipFill>
                <a:blip r:embed="rId4">
                  <a:lum bright="6000" contrast="-86000"/>
                </a:blip>
                <a:stretch>
                  <a:fillRect/>
                </a:stretch>
              </p:blipFill>
              <p:spPr>
                <a:xfrm>
                  <a:off x="0" y="0"/>
                  <a:ext cx="9144000" cy="6858000"/>
                </a:xfrm>
                <a:prstGeom prst="rect">
                  <a:avLst/>
                </a:prstGeom>
              </p:spPr>
            </p:pic>
            <p:pic>
              <p:nvPicPr>
                <p:cNvPr id="26" name="Picture 4" descr="sri_lanka_pictures_2.jpg"/>
                <p:cNvPicPr>
                  <a:picLocks noChangeAspect="1"/>
                </p:cNvPicPr>
                <p:nvPr/>
              </p:nvPicPr>
              <p:blipFill>
                <a:blip r:embed="rId5">
                  <a:lum bright="-20000"/>
                </a:blip>
                <a:stretch>
                  <a:fillRect/>
                </a:stretch>
              </p:blipFill>
              <p:spPr>
                <a:xfrm>
                  <a:off x="0" y="0"/>
                  <a:ext cx="9144000" cy="1524000"/>
                </a:xfrm>
                <a:prstGeom prst="rect">
                  <a:avLst/>
                </a:prstGeom>
              </p:spPr>
            </p:pic>
            <p:pic>
              <p:nvPicPr>
                <p:cNvPr id="27" name="Picture 5" descr="image-234 (1).jpg"/>
                <p:cNvPicPr>
                  <a:picLocks noChangeAspect="1"/>
                </p:cNvPicPr>
                <p:nvPr/>
              </p:nvPicPr>
              <p:blipFill>
                <a:blip r:embed="rId6" cstate="print"/>
                <a:stretch>
                  <a:fillRect/>
                </a:stretch>
              </p:blipFill>
              <p:spPr>
                <a:xfrm>
                  <a:off x="-1" y="1524001"/>
                  <a:ext cx="1447801" cy="1070113"/>
                </a:xfrm>
                <a:prstGeom prst="rect">
                  <a:avLst/>
                </a:prstGeom>
              </p:spPr>
            </p:pic>
            <p:pic>
              <p:nvPicPr>
                <p:cNvPr id="28" name="Picture 6" descr="pls_kandy3_large.jpg"/>
                <p:cNvPicPr>
                  <a:picLocks noChangeAspect="1"/>
                </p:cNvPicPr>
                <p:nvPr/>
              </p:nvPicPr>
              <p:blipFill>
                <a:blip r:embed="rId7" cstate="print"/>
                <a:stretch>
                  <a:fillRect/>
                </a:stretch>
              </p:blipFill>
              <p:spPr>
                <a:xfrm>
                  <a:off x="-1" y="5772150"/>
                  <a:ext cx="1447800" cy="1085850"/>
                </a:xfrm>
                <a:prstGeom prst="rect">
                  <a:avLst/>
                </a:prstGeom>
              </p:spPr>
            </p:pic>
            <p:pic>
              <p:nvPicPr>
                <p:cNvPr id="29" name="Picture 7" descr="Nuwaraeliya.jpg"/>
                <p:cNvPicPr>
                  <a:picLocks noChangeAspect="1"/>
                </p:cNvPicPr>
                <p:nvPr/>
              </p:nvPicPr>
              <p:blipFill>
                <a:blip r:embed="rId8" cstate="print"/>
                <a:stretch>
                  <a:fillRect/>
                </a:stretch>
              </p:blipFill>
              <p:spPr>
                <a:xfrm>
                  <a:off x="-1" y="3810000"/>
                  <a:ext cx="1447800" cy="968912"/>
                </a:xfrm>
                <a:prstGeom prst="rect">
                  <a:avLst/>
                </a:prstGeom>
              </p:spPr>
            </p:pic>
            <p:pic>
              <p:nvPicPr>
                <p:cNvPr id="30" name="Picture 8" descr="SlothBearTree1-500x333.jpg"/>
                <p:cNvPicPr>
                  <a:picLocks noChangeAspect="1"/>
                </p:cNvPicPr>
                <p:nvPr/>
              </p:nvPicPr>
              <p:blipFill>
                <a:blip r:embed="rId9" cstate="print"/>
                <a:stretch>
                  <a:fillRect/>
                </a:stretch>
              </p:blipFill>
              <p:spPr>
                <a:xfrm>
                  <a:off x="-1" y="4800600"/>
                  <a:ext cx="1454749" cy="1003663"/>
                </a:xfrm>
                <a:prstGeom prst="rect">
                  <a:avLst/>
                </a:prstGeom>
              </p:spPr>
            </p:pic>
            <p:pic>
              <p:nvPicPr>
                <p:cNvPr id="31" name="Picture 9" descr="tauch-schule-DSCN7596-420.JPG"/>
                <p:cNvPicPr>
                  <a:picLocks noChangeAspect="1"/>
                </p:cNvPicPr>
                <p:nvPr/>
              </p:nvPicPr>
              <p:blipFill>
                <a:blip r:embed="rId10"/>
                <a:stretch>
                  <a:fillRect/>
                </a:stretch>
              </p:blipFill>
              <p:spPr>
                <a:xfrm>
                  <a:off x="-1" y="2590800"/>
                  <a:ext cx="1447800" cy="1221740"/>
                </a:xfrm>
                <a:prstGeom prst="rect">
                  <a:avLst/>
                </a:prstGeom>
              </p:spPr>
            </p:pic>
          </p:grpSp>
          <p:sp>
            <p:nvSpPr>
              <p:cNvPr id="24" name="Rectangle 23"/>
              <p:cNvSpPr/>
              <p:nvPr/>
            </p:nvSpPr>
            <p:spPr>
              <a:xfrm>
                <a:off x="483326" y="258859"/>
                <a:ext cx="8099141" cy="923330"/>
              </a:xfrm>
              <a:prstGeom prst="rect">
                <a:avLst/>
              </a:prstGeom>
              <a:noFill/>
            </p:spPr>
            <p:txBody>
              <a:bodyPr wrap="none" lIns="91440" tIns="45720" rIns="91440" bIns="45720">
                <a:spAutoFit/>
              </a:bodyPr>
              <a:lstStyle/>
              <a:p>
                <a:pPr algn="ctr"/>
                <a:r>
                  <a:rPr lang="en-US" sz="54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SRI LANKA TOURIST BOARD</a:t>
                </a:r>
                <a:endParaRPr lang="en-US"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grpSp>
        <p:grpSp>
          <p:nvGrpSpPr>
            <p:cNvPr id="8" name="Group 22"/>
            <p:cNvGrpSpPr/>
            <p:nvPr/>
          </p:nvGrpSpPr>
          <p:grpSpPr>
            <a:xfrm>
              <a:off x="4611189" y="1600200"/>
              <a:ext cx="1600200" cy="381000"/>
              <a:chOff x="2895600" y="1447800"/>
              <a:chExt cx="1600200" cy="381000"/>
            </a:xfrm>
          </p:grpSpPr>
          <p:pic>
            <p:nvPicPr>
              <p:cNvPr id="21" name="Picture 20" descr="anuradhapura.jpg"/>
              <p:cNvPicPr>
                <a:picLocks noChangeAspect="1"/>
              </p:cNvPicPr>
              <p:nvPr/>
            </p:nvPicPr>
            <p:blipFill>
              <a:blip r:embed="rId11" cstate="print">
                <a:lum bright="-43000" contrast="-46000"/>
              </a:blip>
              <a:stretch>
                <a:fillRect/>
              </a:stretch>
            </p:blipFill>
            <p:spPr>
              <a:xfrm>
                <a:off x="2971800" y="1447800"/>
                <a:ext cx="1447800" cy="381000"/>
              </a:xfrm>
              <a:prstGeom prst="rect">
                <a:avLst/>
              </a:prstGeom>
              <a:ln w="50800" cmpd="thickThin">
                <a:solidFill>
                  <a:schemeClr val="bg1"/>
                </a:solidFill>
              </a:ln>
            </p:spPr>
          </p:pic>
          <p:sp>
            <p:nvSpPr>
              <p:cNvPr id="22" name="TextBox 21"/>
              <p:cNvSpPr txBox="1"/>
              <p:nvPr/>
            </p:nvSpPr>
            <p:spPr>
              <a:xfrm>
                <a:off x="2895600" y="1447800"/>
                <a:ext cx="1600200" cy="369332"/>
              </a:xfrm>
              <a:prstGeom prst="rect">
                <a:avLst/>
              </a:prstGeom>
              <a:noFill/>
            </p:spPr>
            <p:txBody>
              <a:bodyPr wrap="square" rtlCol="0">
                <a:spAutoFit/>
              </a:bodyPr>
              <a:lstStyle/>
              <a:p>
                <a:r>
                  <a:rPr lang="en-US" b="1" dirty="0" smtClean="0">
                    <a:solidFill>
                      <a:srgbClr val="C2F3FE"/>
                    </a:solidFill>
                  </a:rPr>
                  <a:t>TRAVEL GUIDE</a:t>
                </a:r>
                <a:endParaRPr lang="en-US" b="1" dirty="0">
                  <a:solidFill>
                    <a:srgbClr val="C2F3FE"/>
                  </a:solidFill>
                </a:endParaRPr>
              </a:p>
            </p:txBody>
          </p:sp>
        </p:grpSp>
        <p:grpSp>
          <p:nvGrpSpPr>
            <p:cNvPr id="9" name="Group 25"/>
            <p:cNvGrpSpPr/>
            <p:nvPr/>
          </p:nvGrpSpPr>
          <p:grpSpPr>
            <a:xfrm>
              <a:off x="7654833" y="1600200"/>
              <a:ext cx="1399904" cy="381000"/>
              <a:chOff x="1571896" y="1600201"/>
              <a:chExt cx="1399904" cy="381000"/>
            </a:xfrm>
          </p:grpSpPr>
          <p:pic>
            <p:nvPicPr>
              <p:cNvPr id="19" name="Picture 18" descr="anuradhapura.jpg"/>
              <p:cNvPicPr>
                <a:picLocks noChangeAspect="1"/>
              </p:cNvPicPr>
              <p:nvPr/>
            </p:nvPicPr>
            <p:blipFill>
              <a:blip r:embed="rId12" cstate="print">
                <a:lum bright="-43000" contrast="-46000"/>
              </a:blip>
              <a:stretch>
                <a:fillRect/>
              </a:stretch>
            </p:blipFill>
            <p:spPr>
              <a:xfrm>
                <a:off x="1600200" y="1600201"/>
                <a:ext cx="1371600" cy="381000"/>
              </a:xfrm>
              <a:prstGeom prst="rect">
                <a:avLst/>
              </a:prstGeom>
              <a:ln w="50800" cmpd="thickThin">
                <a:solidFill>
                  <a:schemeClr val="bg1"/>
                </a:solidFill>
              </a:ln>
            </p:spPr>
          </p:pic>
          <p:sp>
            <p:nvSpPr>
              <p:cNvPr id="20" name="TextBox 19"/>
              <p:cNvSpPr txBox="1"/>
              <p:nvPr/>
            </p:nvSpPr>
            <p:spPr>
              <a:xfrm>
                <a:off x="1571896" y="1600201"/>
                <a:ext cx="1347652" cy="369332"/>
              </a:xfrm>
              <a:prstGeom prst="rect">
                <a:avLst/>
              </a:prstGeom>
              <a:noFill/>
            </p:spPr>
            <p:txBody>
              <a:bodyPr wrap="square" rtlCol="0">
                <a:spAutoFit/>
              </a:bodyPr>
              <a:lstStyle/>
              <a:p>
                <a:r>
                  <a:rPr lang="en-US" b="1" dirty="0" smtClean="0">
                    <a:solidFill>
                      <a:srgbClr val="C2F3FE"/>
                    </a:solidFill>
                  </a:rPr>
                  <a:t>TRANSPORT</a:t>
                </a:r>
                <a:endParaRPr lang="en-US" b="1" dirty="0">
                  <a:solidFill>
                    <a:srgbClr val="C2F3FE"/>
                  </a:solidFill>
                </a:endParaRPr>
              </a:p>
            </p:txBody>
          </p:sp>
        </p:grpSp>
        <p:grpSp>
          <p:nvGrpSpPr>
            <p:cNvPr id="10" name="Group 28"/>
            <p:cNvGrpSpPr/>
            <p:nvPr/>
          </p:nvGrpSpPr>
          <p:grpSpPr>
            <a:xfrm>
              <a:off x="6274526" y="1600200"/>
              <a:ext cx="1269274" cy="381000"/>
              <a:chOff x="1602378" y="1600201"/>
              <a:chExt cx="1269274" cy="381000"/>
            </a:xfrm>
          </p:grpSpPr>
          <p:pic>
            <p:nvPicPr>
              <p:cNvPr id="17" name="Picture 16" descr="anuradhapura.jpg"/>
              <p:cNvPicPr>
                <a:picLocks noChangeAspect="1"/>
              </p:cNvPicPr>
              <p:nvPr/>
            </p:nvPicPr>
            <p:blipFill>
              <a:blip r:embed="rId13" cstate="print">
                <a:lum bright="-43000" contrast="-46000"/>
              </a:blip>
              <a:stretch>
                <a:fillRect/>
              </a:stretch>
            </p:blipFill>
            <p:spPr>
              <a:xfrm>
                <a:off x="1602378" y="1600201"/>
                <a:ext cx="1269274" cy="381000"/>
              </a:xfrm>
              <a:prstGeom prst="rect">
                <a:avLst/>
              </a:prstGeom>
              <a:ln w="50800" cmpd="thickThin">
                <a:solidFill>
                  <a:schemeClr val="bg1"/>
                </a:solidFill>
              </a:ln>
            </p:spPr>
          </p:pic>
          <p:sp>
            <p:nvSpPr>
              <p:cNvPr id="18" name="TextBox 17"/>
              <p:cNvSpPr txBox="1"/>
              <p:nvPr/>
            </p:nvSpPr>
            <p:spPr>
              <a:xfrm>
                <a:off x="1800496" y="1600201"/>
                <a:ext cx="966652" cy="369332"/>
              </a:xfrm>
              <a:prstGeom prst="rect">
                <a:avLst/>
              </a:prstGeom>
              <a:noFill/>
            </p:spPr>
            <p:txBody>
              <a:bodyPr wrap="square" rtlCol="0">
                <a:spAutoFit/>
              </a:bodyPr>
              <a:lstStyle/>
              <a:p>
                <a:pPr algn="ctr"/>
                <a:r>
                  <a:rPr lang="en-US" b="1" dirty="0" smtClean="0">
                    <a:solidFill>
                      <a:srgbClr val="C2F3FE"/>
                    </a:solidFill>
                  </a:rPr>
                  <a:t>HOTELS</a:t>
                </a:r>
                <a:endParaRPr lang="en-US" b="1" dirty="0">
                  <a:solidFill>
                    <a:srgbClr val="C2F3FE"/>
                  </a:solidFill>
                </a:endParaRPr>
              </a:p>
            </p:txBody>
          </p:sp>
        </p:grpSp>
        <p:grpSp>
          <p:nvGrpSpPr>
            <p:cNvPr id="11" name="Group 31"/>
            <p:cNvGrpSpPr/>
            <p:nvPr/>
          </p:nvGrpSpPr>
          <p:grpSpPr>
            <a:xfrm>
              <a:off x="2908663" y="1600200"/>
              <a:ext cx="1676400" cy="381000"/>
              <a:chOff x="1321526" y="1600201"/>
              <a:chExt cx="1676400" cy="381000"/>
            </a:xfrm>
          </p:grpSpPr>
          <p:pic>
            <p:nvPicPr>
              <p:cNvPr id="15" name="Picture 14" descr="anuradhapura.jpg"/>
              <p:cNvPicPr>
                <a:picLocks noChangeAspect="1"/>
              </p:cNvPicPr>
              <p:nvPr/>
            </p:nvPicPr>
            <p:blipFill>
              <a:blip r:embed="rId14" cstate="print">
                <a:lum bright="-43000" contrast="-46000"/>
              </a:blip>
              <a:stretch>
                <a:fillRect/>
              </a:stretch>
            </p:blipFill>
            <p:spPr>
              <a:xfrm>
                <a:off x="1384663" y="1600201"/>
                <a:ext cx="1587137" cy="381000"/>
              </a:xfrm>
              <a:prstGeom prst="rect">
                <a:avLst/>
              </a:prstGeom>
              <a:ln w="50800" cmpd="thickThin">
                <a:solidFill>
                  <a:schemeClr val="bg1"/>
                </a:solidFill>
              </a:ln>
            </p:spPr>
          </p:pic>
          <p:sp>
            <p:nvSpPr>
              <p:cNvPr id="16" name="TextBox 15"/>
              <p:cNvSpPr txBox="1"/>
              <p:nvPr/>
            </p:nvSpPr>
            <p:spPr>
              <a:xfrm>
                <a:off x="1321526" y="1600201"/>
                <a:ext cx="1676400" cy="369332"/>
              </a:xfrm>
              <a:prstGeom prst="rect">
                <a:avLst/>
              </a:prstGeom>
              <a:noFill/>
            </p:spPr>
            <p:txBody>
              <a:bodyPr wrap="square" rtlCol="0">
                <a:spAutoFit/>
              </a:bodyPr>
              <a:lstStyle/>
              <a:p>
                <a:pPr algn="ctr"/>
                <a:r>
                  <a:rPr lang="en-US" b="1" dirty="0" smtClean="0">
                    <a:solidFill>
                      <a:srgbClr val="C2F3FE"/>
                    </a:solidFill>
                  </a:rPr>
                  <a:t>POST WAR ERA</a:t>
                </a:r>
                <a:endParaRPr lang="en-US" b="1" dirty="0">
                  <a:solidFill>
                    <a:srgbClr val="C2F3FE"/>
                  </a:solidFill>
                </a:endParaRPr>
              </a:p>
            </p:txBody>
          </p:sp>
        </p:grpSp>
        <p:grpSp>
          <p:nvGrpSpPr>
            <p:cNvPr id="12" name="Group 76"/>
            <p:cNvGrpSpPr/>
            <p:nvPr/>
          </p:nvGrpSpPr>
          <p:grpSpPr>
            <a:xfrm>
              <a:off x="1550126" y="1600200"/>
              <a:ext cx="1295400" cy="381000"/>
              <a:chOff x="1600200" y="1600201"/>
              <a:chExt cx="1295400" cy="381000"/>
            </a:xfrm>
          </p:grpSpPr>
          <p:pic>
            <p:nvPicPr>
              <p:cNvPr id="13" name="Picture 12" descr="anuradhapura.jpg"/>
              <p:cNvPicPr>
                <a:picLocks noChangeAspect="1"/>
              </p:cNvPicPr>
              <p:nvPr/>
            </p:nvPicPr>
            <p:blipFill>
              <a:blip r:embed="rId15" cstate="print">
                <a:lum bright="-45000" contrast="-46000"/>
              </a:blip>
              <a:stretch>
                <a:fillRect/>
              </a:stretch>
            </p:blipFill>
            <p:spPr>
              <a:xfrm>
                <a:off x="1600200" y="1600201"/>
                <a:ext cx="1295400" cy="381000"/>
              </a:xfrm>
              <a:prstGeom prst="rect">
                <a:avLst/>
              </a:prstGeom>
              <a:ln w="50800" cmpd="thickThin">
                <a:solidFill>
                  <a:schemeClr val="bg1"/>
                </a:solidFill>
              </a:ln>
            </p:spPr>
          </p:pic>
          <p:sp>
            <p:nvSpPr>
              <p:cNvPr id="14" name="TextBox 13"/>
              <p:cNvSpPr txBox="1"/>
              <p:nvPr/>
            </p:nvSpPr>
            <p:spPr>
              <a:xfrm>
                <a:off x="1905000" y="1611868"/>
                <a:ext cx="838200" cy="369332"/>
              </a:xfrm>
              <a:prstGeom prst="rect">
                <a:avLst/>
              </a:prstGeom>
              <a:noFill/>
            </p:spPr>
            <p:txBody>
              <a:bodyPr wrap="square" rtlCol="0">
                <a:spAutoFit/>
              </a:bodyPr>
              <a:lstStyle/>
              <a:p>
                <a:r>
                  <a:rPr lang="en-US" b="1" dirty="0" smtClean="0">
                    <a:solidFill>
                      <a:srgbClr val="C2F3FE"/>
                    </a:solidFill>
                  </a:rPr>
                  <a:t>HOME</a:t>
                </a:r>
                <a:endParaRPr lang="en-US" b="1" dirty="0">
                  <a:solidFill>
                    <a:srgbClr val="C2F3FE"/>
                  </a:solidFill>
                </a:endParaRPr>
              </a:p>
            </p:txBody>
          </p:sp>
        </p:grpSp>
      </p:grpSp>
      <p:grpSp>
        <p:nvGrpSpPr>
          <p:cNvPr id="32" name="Group 31"/>
          <p:cNvGrpSpPr/>
          <p:nvPr/>
        </p:nvGrpSpPr>
        <p:grpSpPr>
          <a:xfrm>
            <a:off x="1547948" y="1600200"/>
            <a:ext cx="7519851" cy="5142369"/>
            <a:chOff x="1547948" y="1600200"/>
            <a:chExt cx="7519851" cy="5142369"/>
          </a:xfrm>
        </p:grpSpPr>
        <p:grpSp>
          <p:nvGrpSpPr>
            <p:cNvPr id="33" name="Group 66"/>
            <p:cNvGrpSpPr/>
            <p:nvPr/>
          </p:nvGrpSpPr>
          <p:grpSpPr>
            <a:xfrm>
              <a:off x="1676400" y="2133600"/>
              <a:ext cx="7391399" cy="4608969"/>
              <a:chOff x="1676400" y="2133600"/>
              <a:chExt cx="7391399" cy="4608969"/>
            </a:xfrm>
          </p:grpSpPr>
          <p:pic>
            <p:nvPicPr>
              <p:cNvPr id="37" name="Picture 36" descr="attraction04_dunhinda.jpg"/>
              <p:cNvPicPr>
                <a:picLocks noChangeAspect="1"/>
              </p:cNvPicPr>
              <p:nvPr/>
            </p:nvPicPr>
            <p:blipFill>
              <a:blip r:embed="rId16"/>
              <a:stretch>
                <a:fillRect/>
              </a:stretch>
            </p:blipFill>
            <p:spPr>
              <a:xfrm>
                <a:off x="5900132" y="2133600"/>
                <a:ext cx="3167667" cy="2286000"/>
              </a:xfrm>
              <a:prstGeom prst="rect">
                <a:avLst/>
              </a:prstGeom>
            </p:spPr>
          </p:pic>
          <p:sp>
            <p:nvSpPr>
              <p:cNvPr id="38" name="TextBox 37"/>
              <p:cNvSpPr txBox="1"/>
              <p:nvPr/>
            </p:nvSpPr>
            <p:spPr>
              <a:xfrm>
                <a:off x="5867400" y="4495800"/>
                <a:ext cx="3124200" cy="2246769"/>
              </a:xfrm>
              <a:prstGeom prst="rect">
                <a:avLst/>
              </a:prstGeom>
              <a:noFill/>
            </p:spPr>
            <p:txBody>
              <a:bodyPr wrap="square" rtlCol="0">
                <a:spAutoFit/>
              </a:bodyPr>
              <a:lstStyle/>
              <a:p>
                <a:pPr algn="just"/>
                <a:r>
                  <a:rPr lang="en-US" sz="1400" dirty="0" smtClean="0">
                    <a:solidFill>
                      <a:schemeClr val="bg1"/>
                    </a:solidFill>
                  </a:rPr>
                  <a:t>Paradise is perhaps the best word to describe Sri Lanka, a serene, tropical island of golden beaches and blue waters. Famed for the amazing diversity of culture, the natural beauty of the landscape and a complex history dating back to 543 BC, this country is truly amazing. Coastal beaches merging into jungle and the hill country with peaks reaching a height of 2524 meters.</a:t>
                </a:r>
                <a:endParaRPr lang="en-US" sz="1400" dirty="0">
                  <a:solidFill>
                    <a:schemeClr val="bg1"/>
                  </a:solidFill>
                </a:endParaRPr>
              </a:p>
            </p:txBody>
          </p:sp>
          <p:grpSp>
            <p:nvGrpSpPr>
              <p:cNvPr id="39" name="Group 65"/>
              <p:cNvGrpSpPr/>
              <p:nvPr/>
            </p:nvGrpSpPr>
            <p:grpSpPr>
              <a:xfrm>
                <a:off x="1676400" y="2133600"/>
                <a:ext cx="3992880" cy="4572000"/>
                <a:chOff x="1676400" y="2133600"/>
                <a:chExt cx="3992880" cy="4572000"/>
              </a:xfrm>
            </p:grpSpPr>
            <p:pic>
              <p:nvPicPr>
                <p:cNvPr id="40" name="Picture 39" descr="2690293634_8557a484b1_z.jpg"/>
                <p:cNvPicPr>
                  <a:picLocks noChangeAspect="1"/>
                </p:cNvPicPr>
                <p:nvPr/>
              </p:nvPicPr>
              <p:blipFill>
                <a:blip r:embed="rId17">
                  <a:lum bright="22000" contrast="5000"/>
                </a:blip>
                <a:stretch>
                  <a:fillRect/>
                </a:stretch>
              </p:blipFill>
              <p:spPr>
                <a:xfrm>
                  <a:off x="1676400" y="2133600"/>
                  <a:ext cx="3992880" cy="4572000"/>
                </a:xfrm>
                <a:prstGeom prst="rect">
                  <a:avLst/>
                </a:prstGeom>
              </p:spPr>
            </p:pic>
            <p:sp>
              <p:nvSpPr>
                <p:cNvPr id="41" name="Rectangle 40"/>
                <p:cNvSpPr/>
                <p:nvPr/>
              </p:nvSpPr>
              <p:spPr>
                <a:xfrm>
                  <a:off x="1909660" y="2209800"/>
                  <a:ext cx="3522952" cy="40011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0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What would you do here..?</a:t>
                  </a:r>
                  <a:endParaRPr lang="en-US" sz="20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42" name="TextBox 41"/>
                <p:cNvSpPr txBox="1"/>
                <p:nvPr/>
              </p:nvSpPr>
              <p:spPr>
                <a:xfrm>
                  <a:off x="1981200" y="2754868"/>
                  <a:ext cx="2209800" cy="369332"/>
                </a:xfrm>
                <a:prstGeom prst="rect">
                  <a:avLst/>
                </a:prstGeom>
                <a:noFill/>
              </p:spPr>
              <p:txBody>
                <a:bodyPr wrap="square" rtlCol="0">
                  <a:spAutoFit/>
                </a:bodyPr>
                <a:lstStyle/>
                <a:p>
                  <a:r>
                    <a:rPr lang="en-US" b="1" dirty="0" smtClean="0"/>
                    <a:t>Tour Historical Places</a:t>
                  </a:r>
                  <a:endParaRPr lang="en-US" b="1" dirty="0"/>
                </a:p>
              </p:txBody>
            </p:sp>
            <p:pic>
              <p:nvPicPr>
                <p:cNvPr id="43" name="Picture 42" descr="anuradhapura.jpg"/>
                <p:cNvPicPr>
                  <a:picLocks noChangeAspect="1"/>
                </p:cNvPicPr>
                <p:nvPr/>
              </p:nvPicPr>
              <p:blipFill>
                <a:blip r:embed="rId18"/>
                <a:stretch>
                  <a:fillRect/>
                </a:stretch>
              </p:blipFill>
              <p:spPr>
                <a:xfrm>
                  <a:off x="3782626" y="3124200"/>
                  <a:ext cx="1627573" cy="1219200"/>
                </a:xfrm>
                <a:prstGeom prst="rect">
                  <a:avLst/>
                </a:prstGeom>
              </p:spPr>
            </p:pic>
            <p:sp>
              <p:nvSpPr>
                <p:cNvPr id="44" name="TextBox 43"/>
                <p:cNvSpPr txBox="1"/>
                <p:nvPr/>
              </p:nvSpPr>
              <p:spPr>
                <a:xfrm>
                  <a:off x="1981200" y="4419600"/>
                  <a:ext cx="2209800" cy="369332"/>
                </a:xfrm>
                <a:prstGeom prst="rect">
                  <a:avLst/>
                </a:prstGeom>
                <a:noFill/>
              </p:spPr>
              <p:txBody>
                <a:bodyPr wrap="square" rtlCol="0">
                  <a:spAutoFit/>
                </a:bodyPr>
                <a:lstStyle/>
                <a:p>
                  <a:r>
                    <a:rPr lang="en-US" b="1" dirty="0" smtClean="0"/>
                    <a:t>Tour Nature</a:t>
                  </a:r>
                  <a:endParaRPr lang="en-US" b="1" dirty="0"/>
                </a:p>
              </p:txBody>
            </p:sp>
            <p:pic>
              <p:nvPicPr>
                <p:cNvPr id="45" name="Picture 44" descr="srilanka.jpg"/>
                <p:cNvPicPr>
                  <a:picLocks noChangeAspect="1"/>
                </p:cNvPicPr>
                <p:nvPr/>
              </p:nvPicPr>
              <p:blipFill>
                <a:blip r:embed="rId19" cstate="print"/>
                <a:stretch>
                  <a:fillRect/>
                </a:stretch>
              </p:blipFill>
              <p:spPr>
                <a:xfrm>
                  <a:off x="3764478" y="4800600"/>
                  <a:ext cx="1619288" cy="1295400"/>
                </a:xfrm>
                <a:prstGeom prst="rect">
                  <a:avLst/>
                </a:prstGeom>
              </p:spPr>
            </p:pic>
            <p:sp>
              <p:nvSpPr>
                <p:cNvPr id="46" name="TextBox 45"/>
                <p:cNvSpPr txBox="1"/>
                <p:nvPr/>
              </p:nvSpPr>
              <p:spPr>
                <a:xfrm>
                  <a:off x="1905000" y="3048000"/>
                  <a:ext cx="1828800" cy="938719"/>
                </a:xfrm>
                <a:prstGeom prst="rect">
                  <a:avLst/>
                </a:prstGeom>
                <a:noFill/>
              </p:spPr>
              <p:txBody>
                <a:bodyPr wrap="square" rtlCol="0">
                  <a:spAutoFit/>
                </a:bodyPr>
                <a:lstStyle/>
                <a:p>
                  <a:pPr algn="just"/>
                  <a:r>
                    <a:rPr lang="en-US" sz="1100" dirty="0" smtClean="0"/>
                    <a:t>        This beautiful ancient land is blessed with a slew of sites, which have immense historical and archaeological significance. </a:t>
                  </a:r>
                  <a:endParaRPr lang="en-US" sz="1100" dirty="0"/>
                </a:p>
              </p:txBody>
            </p:sp>
            <p:sp>
              <p:nvSpPr>
                <p:cNvPr id="47" name="TextBox 46"/>
                <p:cNvSpPr txBox="1"/>
                <p:nvPr/>
              </p:nvSpPr>
              <p:spPr>
                <a:xfrm>
                  <a:off x="1905000" y="4724400"/>
                  <a:ext cx="1828800" cy="1954381"/>
                </a:xfrm>
                <a:prstGeom prst="rect">
                  <a:avLst/>
                </a:prstGeom>
                <a:noFill/>
              </p:spPr>
              <p:txBody>
                <a:bodyPr wrap="square" rtlCol="0">
                  <a:spAutoFit/>
                </a:bodyPr>
                <a:lstStyle/>
                <a:p>
                  <a:pPr algn="just"/>
                  <a:r>
                    <a:rPr lang="en-US" sz="1100" dirty="0" smtClean="0">
                      <a:solidFill>
                        <a:schemeClr val="bg1"/>
                      </a:solidFill>
                    </a:rPr>
                    <a:t>        </a:t>
                  </a:r>
                  <a:r>
                    <a:rPr lang="en-US" sz="1100" dirty="0" smtClean="0"/>
                    <a:t>Nature rules in this part of the world enjoys a privileged setting from which to observe some rare marvels: protected elephant herds in national parks, monkeys in paradise and tropical birdlife; as well as walks around local villages exhibiting the simple pleasures of island life..</a:t>
                  </a:r>
                  <a:endParaRPr lang="en-US" sz="1100" dirty="0"/>
                </a:p>
              </p:txBody>
            </p:sp>
            <p:sp>
              <p:nvSpPr>
                <p:cNvPr id="48" name="TextBox 47"/>
                <p:cNvSpPr txBox="1"/>
                <p:nvPr/>
              </p:nvSpPr>
              <p:spPr>
                <a:xfrm>
                  <a:off x="4495800" y="6336268"/>
                  <a:ext cx="990600" cy="369332"/>
                </a:xfrm>
                <a:prstGeom prst="rect">
                  <a:avLst/>
                </a:prstGeom>
                <a:noFill/>
              </p:spPr>
              <p:txBody>
                <a:bodyPr wrap="square" rtlCol="0">
                  <a:spAutoFit/>
                </a:bodyPr>
                <a:lstStyle/>
                <a:p>
                  <a:r>
                    <a:rPr lang="en-US" b="1" dirty="0" smtClean="0"/>
                    <a:t>More…..</a:t>
                  </a:r>
                  <a:endParaRPr lang="en-US" b="1" dirty="0"/>
                </a:p>
              </p:txBody>
            </p:sp>
          </p:grpSp>
        </p:grpSp>
        <p:grpSp>
          <p:nvGrpSpPr>
            <p:cNvPr id="34" name="Group 21"/>
            <p:cNvGrpSpPr/>
            <p:nvPr/>
          </p:nvGrpSpPr>
          <p:grpSpPr>
            <a:xfrm>
              <a:off x="1547948" y="1600200"/>
              <a:ext cx="1295400" cy="381000"/>
              <a:chOff x="1471748" y="1066801"/>
              <a:chExt cx="1295400" cy="381000"/>
            </a:xfrm>
          </p:grpSpPr>
          <p:pic>
            <p:nvPicPr>
              <p:cNvPr id="35" name="Picture 34" descr="anuradhapura.jpg"/>
              <p:cNvPicPr>
                <a:picLocks noChangeAspect="1"/>
              </p:cNvPicPr>
              <p:nvPr/>
            </p:nvPicPr>
            <p:blipFill>
              <a:blip r:embed="rId15" cstate="print">
                <a:lum contrast="-46000"/>
              </a:blip>
              <a:stretch>
                <a:fillRect/>
              </a:stretch>
            </p:blipFill>
            <p:spPr>
              <a:xfrm>
                <a:off x="1471748" y="1066801"/>
                <a:ext cx="1295400" cy="381000"/>
              </a:xfrm>
              <a:prstGeom prst="rect">
                <a:avLst/>
              </a:prstGeom>
              <a:ln w="50800" cmpd="thickThin">
                <a:solidFill>
                  <a:schemeClr val="bg1"/>
                </a:solidFill>
              </a:ln>
            </p:spPr>
          </p:pic>
          <p:sp>
            <p:nvSpPr>
              <p:cNvPr id="36" name="TextBox 35"/>
              <p:cNvSpPr txBox="1"/>
              <p:nvPr/>
            </p:nvSpPr>
            <p:spPr>
              <a:xfrm>
                <a:off x="1676400" y="1066801"/>
                <a:ext cx="838200" cy="369332"/>
              </a:xfrm>
              <a:prstGeom prst="rect">
                <a:avLst/>
              </a:prstGeom>
              <a:noFill/>
            </p:spPr>
            <p:txBody>
              <a:bodyPr wrap="square" rtlCol="0">
                <a:spAutoFit/>
              </a:bodyPr>
              <a:lstStyle/>
              <a:p>
                <a:r>
                  <a:rPr lang="en-US" b="1" dirty="0" smtClean="0">
                    <a:solidFill>
                      <a:srgbClr val="C2F3FE"/>
                    </a:solidFill>
                  </a:rPr>
                  <a:t>HOME</a:t>
                </a:r>
                <a:endParaRPr lang="en-US" b="1" dirty="0">
                  <a:solidFill>
                    <a:srgbClr val="C2F3FE"/>
                  </a:solidFill>
                </a:endParaRPr>
              </a:p>
            </p:txBody>
          </p:sp>
        </p:grpSp>
      </p:grpSp>
      <p:grpSp>
        <p:nvGrpSpPr>
          <p:cNvPr id="49" name="Group 48"/>
          <p:cNvGrpSpPr/>
          <p:nvPr/>
        </p:nvGrpSpPr>
        <p:grpSpPr>
          <a:xfrm>
            <a:off x="1600200" y="1600200"/>
            <a:ext cx="7315200" cy="5105400"/>
            <a:chOff x="1600200" y="1600200"/>
            <a:chExt cx="7315200" cy="5105400"/>
          </a:xfrm>
        </p:grpSpPr>
        <p:grpSp>
          <p:nvGrpSpPr>
            <p:cNvPr id="50" name="Group 31"/>
            <p:cNvGrpSpPr/>
            <p:nvPr/>
          </p:nvGrpSpPr>
          <p:grpSpPr>
            <a:xfrm>
              <a:off x="2895600" y="1600200"/>
              <a:ext cx="1676400" cy="381000"/>
              <a:chOff x="1297578" y="1600201"/>
              <a:chExt cx="1676400" cy="381000"/>
            </a:xfrm>
          </p:grpSpPr>
          <p:pic>
            <p:nvPicPr>
              <p:cNvPr id="55" name="Picture 54" descr="anuradhapura.jpg"/>
              <p:cNvPicPr>
                <a:picLocks noChangeAspect="1"/>
              </p:cNvPicPr>
              <p:nvPr/>
            </p:nvPicPr>
            <p:blipFill>
              <a:blip r:embed="rId14" cstate="print">
                <a:lum contrast="-46000"/>
              </a:blip>
              <a:stretch>
                <a:fillRect/>
              </a:stretch>
            </p:blipFill>
            <p:spPr>
              <a:xfrm>
                <a:off x="1373778" y="1600201"/>
                <a:ext cx="1587137" cy="381000"/>
              </a:xfrm>
              <a:prstGeom prst="rect">
                <a:avLst/>
              </a:prstGeom>
              <a:ln w="50800" cmpd="thickThin">
                <a:solidFill>
                  <a:schemeClr val="bg1"/>
                </a:solidFill>
              </a:ln>
            </p:spPr>
          </p:pic>
          <p:sp>
            <p:nvSpPr>
              <p:cNvPr id="56" name="TextBox 55"/>
              <p:cNvSpPr txBox="1"/>
              <p:nvPr/>
            </p:nvSpPr>
            <p:spPr>
              <a:xfrm>
                <a:off x="1297578" y="1600201"/>
                <a:ext cx="1676400" cy="369332"/>
              </a:xfrm>
              <a:prstGeom prst="rect">
                <a:avLst/>
              </a:prstGeom>
              <a:noFill/>
            </p:spPr>
            <p:txBody>
              <a:bodyPr wrap="square" rtlCol="0">
                <a:spAutoFit/>
              </a:bodyPr>
              <a:lstStyle/>
              <a:p>
                <a:pPr algn="ctr"/>
                <a:r>
                  <a:rPr lang="en-US" b="1" dirty="0" smtClean="0">
                    <a:solidFill>
                      <a:srgbClr val="C2F3FE"/>
                    </a:solidFill>
                  </a:rPr>
                  <a:t>POST WAR ERA</a:t>
                </a:r>
                <a:endParaRPr lang="en-US" b="1" dirty="0">
                  <a:solidFill>
                    <a:srgbClr val="C2F3FE"/>
                  </a:solidFill>
                </a:endParaRPr>
              </a:p>
            </p:txBody>
          </p:sp>
        </p:grpSp>
        <p:pic>
          <p:nvPicPr>
            <p:cNvPr id="51" name="Picture 50" descr="DSC00224.JPG"/>
            <p:cNvPicPr>
              <a:picLocks noChangeAspect="1"/>
            </p:cNvPicPr>
            <p:nvPr/>
          </p:nvPicPr>
          <p:blipFill>
            <a:blip r:embed="rId20" cstate="print"/>
            <a:stretch>
              <a:fillRect/>
            </a:stretch>
          </p:blipFill>
          <p:spPr>
            <a:xfrm>
              <a:off x="3479800" y="2286000"/>
              <a:ext cx="2540000" cy="1905000"/>
            </a:xfrm>
            <a:prstGeom prst="rect">
              <a:avLst/>
            </a:prstGeom>
          </p:spPr>
        </p:pic>
        <p:pic>
          <p:nvPicPr>
            <p:cNvPr id="52" name="Picture 51" descr="DSC00307.JPG"/>
            <p:cNvPicPr>
              <a:picLocks noChangeAspect="1"/>
            </p:cNvPicPr>
            <p:nvPr/>
          </p:nvPicPr>
          <p:blipFill>
            <a:blip r:embed="rId21" cstate="print"/>
            <a:stretch>
              <a:fillRect/>
            </a:stretch>
          </p:blipFill>
          <p:spPr>
            <a:xfrm>
              <a:off x="6324600" y="2266950"/>
              <a:ext cx="2565400" cy="1924050"/>
            </a:xfrm>
            <a:prstGeom prst="rect">
              <a:avLst/>
            </a:prstGeom>
          </p:spPr>
        </p:pic>
        <p:pic>
          <p:nvPicPr>
            <p:cNvPr id="53" name="Picture 52" descr="DSC00255.JPG"/>
            <p:cNvPicPr>
              <a:picLocks noChangeAspect="1"/>
            </p:cNvPicPr>
            <p:nvPr/>
          </p:nvPicPr>
          <p:blipFill>
            <a:blip r:embed="rId22" cstate="print"/>
            <a:stretch>
              <a:fillRect/>
            </a:stretch>
          </p:blipFill>
          <p:spPr>
            <a:xfrm>
              <a:off x="1752600" y="2286000"/>
              <a:ext cx="1447800" cy="1930400"/>
            </a:xfrm>
            <a:prstGeom prst="rect">
              <a:avLst/>
            </a:prstGeom>
          </p:spPr>
        </p:pic>
        <p:sp>
          <p:nvSpPr>
            <p:cNvPr id="54" name="TextBox 53"/>
            <p:cNvSpPr txBox="1"/>
            <p:nvPr/>
          </p:nvSpPr>
          <p:spPr>
            <a:xfrm>
              <a:off x="1600200" y="4397276"/>
              <a:ext cx="7315200" cy="2308324"/>
            </a:xfrm>
            <a:prstGeom prst="rect">
              <a:avLst/>
            </a:prstGeom>
            <a:noFill/>
          </p:spPr>
          <p:txBody>
            <a:bodyPr wrap="square" rtlCol="0">
              <a:spAutoFit/>
            </a:bodyPr>
            <a:lstStyle/>
            <a:p>
              <a:pPr algn="just"/>
              <a:r>
                <a:rPr lang="en-US" dirty="0" smtClean="0"/>
                <a:t>Hoteliers big and small in Sri Lanka are getting ready to cash in on what they say is the inevitable boom around the corner after last month's end to the nation's bloody quarter-century-old civil conflict. Tourism in this tropical-island nation was one of the industries hit hardest by the war between government forces and the Liberation Tigers of Tamil Eelam (LTTE). From the white-sand beaches of Hikkaduwa to the verdant mountains of Kandy, the tourism industry has endured a 25-year-old yo-yo ride with profits fluctuating from year to year with the state of the conflict.</a:t>
              </a: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3000" fill="hold"/>
                                        <p:tgtEl>
                                          <p:spTgt spid="6"/>
                                        </p:tgtEl>
                                        <p:attrNameLst>
                                          <p:attrName>ppt_w</p:attrName>
                                        </p:attrNameLst>
                                      </p:cBhvr>
                                      <p:tavLst>
                                        <p:tav tm="0">
                                          <p:val>
                                            <p:fltVal val="0"/>
                                          </p:val>
                                        </p:tav>
                                        <p:tav tm="100000">
                                          <p:val>
                                            <p:strVal val="#ppt_w"/>
                                          </p:val>
                                        </p:tav>
                                      </p:tavLst>
                                    </p:anim>
                                    <p:anim calcmode="lin" valueType="num">
                                      <p:cBhvr>
                                        <p:cTn id="8" dur="3000" fill="hold"/>
                                        <p:tgtEl>
                                          <p:spTgt spid="6"/>
                                        </p:tgtEl>
                                        <p:attrNameLst>
                                          <p:attrName>ppt_h</p:attrName>
                                        </p:attrNameLst>
                                      </p:cBhvr>
                                      <p:tavLst>
                                        <p:tav tm="0">
                                          <p:val>
                                            <p:fltVal val="0"/>
                                          </p:val>
                                        </p:tav>
                                        <p:tav tm="100000">
                                          <p:val>
                                            <p:strVal val="#ppt_h"/>
                                          </p:val>
                                        </p:tav>
                                      </p:tavLst>
                                    </p:anim>
                                    <p:animEffect transition="in" filter="fade">
                                      <p:cBhvr>
                                        <p:cTn id="9" dur="3000"/>
                                        <p:tgtEl>
                                          <p:spTgt spid="6"/>
                                        </p:tgtEl>
                                      </p:cBhvr>
                                    </p:animEffect>
                                  </p:childTnLst>
                                </p:cTn>
                              </p:par>
                            </p:childTnLst>
                          </p:cTn>
                        </p:par>
                        <p:par>
                          <p:cTn id="10" fill="hold">
                            <p:stCondLst>
                              <p:cond delay="3000"/>
                            </p:stCondLst>
                            <p:childTnLst>
                              <p:par>
                                <p:cTn id="11" presetID="10" presetClass="entr" presetSubtype="0" fill="hold" nodeType="after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32"/>
                                        </p:tgtEl>
                                      </p:cBhvr>
                                    </p:animEffect>
                                    <p:set>
                                      <p:cBhvr>
                                        <p:cTn id="18" dur="1" fill="hold">
                                          <p:stCondLst>
                                            <p:cond delay="499"/>
                                          </p:stCondLst>
                                        </p:cTn>
                                        <p:tgtEl>
                                          <p:spTgt spid="32"/>
                                        </p:tgtEl>
                                        <p:attrNameLst>
                                          <p:attrName>style.visibility</p:attrName>
                                        </p:attrNameLst>
                                      </p:cBhvr>
                                      <p:to>
                                        <p:strVal val="hidden"/>
                                      </p:to>
                                    </p:se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500"/>
                                        <p:tgtEl>
                                          <p:spTgt spid="4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49"/>
                                        </p:tgtEl>
                                      </p:cBhvr>
                                    </p:animEffect>
                                    <p:set>
                                      <p:cBhvr>
                                        <p:cTn id="27" dur="1" fill="hold">
                                          <p:stCondLst>
                                            <p:cond delay="499"/>
                                          </p:stCondLst>
                                        </p:cTn>
                                        <p:tgtEl>
                                          <p:spTgt spid="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0"/>
            <a:ext cx="9144001" cy="6858000"/>
            <a:chOff x="0" y="0"/>
            <a:chExt cx="9144001" cy="6858000"/>
          </a:xfrm>
        </p:grpSpPr>
        <p:grpSp>
          <p:nvGrpSpPr>
            <p:cNvPr id="15" name="Group 13"/>
            <p:cNvGrpSpPr/>
            <p:nvPr/>
          </p:nvGrpSpPr>
          <p:grpSpPr>
            <a:xfrm>
              <a:off x="0" y="0"/>
              <a:ext cx="9144001" cy="6858000"/>
              <a:chOff x="0" y="0"/>
              <a:chExt cx="9144001" cy="6858000"/>
            </a:xfrm>
          </p:grpSpPr>
          <p:grpSp>
            <p:nvGrpSpPr>
              <p:cNvPr id="31" name="Group 10"/>
              <p:cNvGrpSpPr/>
              <p:nvPr/>
            </p:nvGrpSpPr>
            <p:grpSpPr>
              <a:xfrm>
                <a:off x="0" y="0"/>
                <a:ext cx="9144001" cy="6858000"/>
                <a:chOff x="-1" y="0"/>
                <a:chExt cx="9144001" cy="6858000"/>
              </a:xfrm>
            </p:grpSpPr>
            <p:pic>
              <p:nvPicPr>
                <p:cNvPr id="33" name="Picture 3" descr="Unawatuna-beach-in-Sri-Lanka.jpg"/>
                <p:cNvPicPr>
                  <a:picLocks noChangeAspect="1"/>
                </p:cNvPicPr>
                <p:nvPr/>
              </p:nvPicPr>
              <p:blipFill>
                <a:blip r:embed="rId2">
                  <a:lum bright="6000" contrast="-86000"/>
                </a:blip>
                <a:stretch>
                  <a:fillRect/>
                </a:stretch>
              </p:blipFill>
              <p:spPr>
                <a:xfrm>
                  <a:off x="0" y="0"/>
                  <a:ext cx="9144000" cy="6858000"/>
                </a:xfrm>
                <a:prstGeom prst="rect">
                  <a:avLst/>
                </a:prstGeom>
              </p:spPr>
            </p:pic>
            <p:pic>
              <p:nvPicPr>
                <p:cNvPr id="34" name="Picture 4" descr="sri_lanka_pictures_2.jpg"/>
                <p:cNvPicPr>
                  <a:picLocks noChangeAspect="1"/>
                </p:cNvPicPr>
                <p:nvPr/>
              </p:nvPicPr>
              <p:blipFill>
                <a:blip r:embed="rId3">
                  <a:lum bright="-20000"/>
                </a:blip>
                <a:stretch>
                  <a:fillRect/>
                </a:stretch>
              </p:blipFill>
              <p:spPr>
                <a:xfrm>
                  <a:off x="0" y="0"/>
                  <a:ext cx="9144000" cy="1524000"/>
                </a:xfrm>
                <a:prstGeom prst="rect">
                  <a:avLst/>
                </a:prstGeom>
              </p:spPr>
            </p:pic>
            <p:pic>
              <p:nvPicPr>
                <p:cNvPr id="35" name="Picture 5" descr="image-234 (1).jpg"/>
                <p:cNvPicPr>
                  <a:picLocks noChangeAspect="1"/>
                </p:cNvPicPr>
                <p:nvPr/>
              </p:nvPicPr>
              <p:blipFill>
                <a:blip r:embed="rId4" cstate="print"/>
                <a:stretch>
                  <a:fillRect/>
                </a:stretch>
              </p:blipFill>
              <p:spPr>
                <a:xfrm>
                  <a:off x="-1" y="1524001"/>
                  <a:ext cx="1447801" cy="1070113"/>
                </a:xfrm>
                <a:prstGeom prst="rect">
                  <a:avLst/>
                </a:prstGeom>
              </p:spPr>
            </p:pic>
            <p:pic>
              <p:nvPicPr>
                <p:cNvPr id="36" name="Picture 6" descr="pls_kandy3_large.jpg"/>
                <p:cNvPicPr>
                  <a:picLocks noChangeAspect="1"/>
                </p:cNvPicPr>
                <p:nvPr/>
              </p:nvPicPr>
              <p:blipFill>
                <a:blip r:embed="rId5" cstate="print"/>
                <a:stretch>
                  <a:fillRect/>
                </a:stretch>
              </p:blipFill>
              <p:spPr>
                <a:xfrm>
                  <a:off x="-1" y="5772150"/>
                  <a:ext cx="1447800" cy="1085850"/>
                </a:xfrm>
                <a:prstGeom prst="rect">
                  <a:avLst/>
                </a:prstGeom>
              </p:spPr>
            </p:pic>
            <p:pic>
              <p:nvPicPr>
                <p:cNvPr id="37" name="Picture 7" descr="Nuwaraeliya.jpg"/>
                <p:cNvPicPr>
                  <a:picLocks noChangeAspect="1"/>
                </p:cNvPicPr>
                <p:nvPr/>
              </p:nvPicPr>
              <p:blipFill>
                <a:blip r:embed="rId6" cstate="print"/>
                <a:stretch>
                  <a:fillRect/>
                </a:stretch>
              </p:blipFill>
              <p:spPr>
                <a:xfrm>
                  <a:off x="-1" y="3810000"/>
                  <a:ext cx="1447800" cy="968912"/>
                </a:xfrm>
                <a:prstGeom prst="rect">
                  <a:avLst/>
                </a:prstGeom>
              </p:spPr>
            </p:pic>
            <p:pic>
              <p:nvPicPr>
                <p:cNvPr id="38" name="Picture 8" descr="SlothBearTree1-500x333.jpg"/>
                <p:cNvPicPr>
                  <a:picLocks noChangeAspect="1"/>
                </p:cNvPicPr>
                <p:nvPr/>
              </p:nvPicPr>
              <p:blipFill>
                <a:blip r:embed="rId7" cstate="print"/>
                <a:stretch>
                  <a:fillRect/>
                </a:stretch>
              </p:blipFill>
              <p:spPr>
                <a:xfrm>
                  <a:off x="-1" y="4800600"/>
                  <a:ext cx="1454749" cy="1003663"/>
                </a:xfrm>
                <a:prstGeom prst="rect">
                  <a:avLst/>
                </a:prstGeom>
              </p:spPr>
            </p:pic>
            <p:pic>
              <p:nvPicPr>
                <p:cNvPr id="39" name="Picture 9" descr="tauch-schule-DSCN7596-420.JPG"/>
                <p:cNvPicPr>
                  <a:picLocks noChangeAspect="1"/>
                </p:cNvPicPr>
                <p:nvPr/>
              </p:nvPicPr>
              <p:blipFill>
                <a:blip r:embed="rId8"/>
                <a:stretch>
                  <a:fillRect/>
                </a:stretch>
              </p:blipFill>
              <p:spPr>
                <a:xfrm>
                  <a:off x="-1" y="2590800"/>
                  <a:ext cx="1447800" cy="1221740"/>
                </a:xfrm>
                <a:prstGeom prst="rect">
                  <a:avLst/>
                </a:prstGeom>
              </p:spPr>
            </p:pic>
          </p:grpSp>
          <p:sp>
            <p:nvSpPr>
              <p:cNvPr id="32" name="Rectangle 31"/>
              <p:cNvSpPr/>
              <p:nvPr/>
            </p:nvSpPr>
            <p:spPr>
              <a:xfrm>
                <a:off x="483326" y="258859"/>
                <a:ext cx="8099141" cy="923330"/>
              </a:xfrm>
              <a:prstGeom prst="rect">
                <a:avLst/>
              </a:prstGeom>
              <a:noFill/>
            </p:spPr>
            <p:txBody>
              <a:bodyPr wrap="none" lIns="91440" tIns="45720" rIns="91440" bIns="45720">
                <a:spAutoFit/>
              </a:bodyPr>
              <a:lstStyle/>
              <a:p>
                <a:pPr algn="ctr"/>
                <a:r>
                  <a:rPr lang="en-US" sz="54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SRI LANKA TOURIST BOARD</a:t>
                </a:r>
                <a:endParaRPr lang="en-US"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grpSp>
        <p:grpSp>
          <p:nvGrpSpPr>
            <p:cNvPr id="16" name="Group 22"/>
            <p:cNvGrpSpPr/>
            <p:nvPr/>
          </p:nvGrpSpPr>
          <p:grpSpPr>
            <a:xfrm>
              <a:off x="4611189" y="1600200"/>
              <a:ext cx="1600200" cy="381000"/>
              <a:chOff x="2895600" y="1447800"/>
              <a:chExt cx="1600200" cy="381000"/>
            </a:xfrm>
          </p:grpSpPr>
          <p:pic>
            <p:nvPicPr>
              <p:cNvPr id="29" name="Picture 28" descr="anuradhapura.jpg"/>
              <p:cNvPicPr>
                <a:picLocks noChangeAspect="1"/>
              </p:cNvPicPr>
              <p:nvPr/>
            </p:nvPicPr>
            <p:blipFill>
              <a:blip r:embed="rId9" cstate="print">
                <a:lum bright="-43000" contrast="-46000"/>
              </a:blip>
              <a:stretch>
                <a:fillRect/>
              </a:stretch>
            </p:blipFill>
            <p:spPr>
              <a:xfrm>
                <a:off x="2971800" y="1447800"/>
                <a:ext cx="1447800" cy="381000"/>
              </a:xfrm>
              <a:prstGeom prst="rect">
                <a:avLst/>
              </a:prstGeom>
              <a:ln w="50800" cmpd="thickThin">
                <a:solidFill>
                  <a:schemeClr val="bg1"/>
                </a:solidFill>
              </a:ln>
            </p:spPr>
          </p:pic>
          <p:sp>
            <p:nvSpPr>
              <p:cNvPr id="30" name="TextBox 29"/>
              <p:cNvSpPr txBox="1"/>
              <p:nvPr/>
            </p:nvSpPr>
            <p:spPr>
              <a:xfrm>
                <a:off x="2895600" y="1447800"/>
                <a:ext cx="1600200" cy="369332"/>
              </a:xfrm>
              <a:prstGeom prst="rect">
                <a:avLst/>
              </a:prstGeom>
              <a:noFill/>
            </p:spPr>
            <p:txBody>
              <a:bodyPr wrap="square" rtlCol="0">
                <a:spAutoFit/>
              </a:bodyPr>
              <a:lstStyle/>
              <a:p>
                <a:r>
                  <a:rPr lang="en-US" b="1" dirty="0" smtClean="0">
                    <a:solidFill>
                      <a:srgbClr val="C2F3FE"/>
                    </a:solidFill>
                  </a:rPr>
                  <a:t>TRAVEL GUIDE</a:t>
                </a:r>
                <a:endParaRPr lang="en-US" b="1" dirty="0">
                  <a:solidFill>
                    <a:srgbClr val="C2F3FE"/>
                  </a:solidFill>
                </a:endParaRPr>
              </a:p>
            </p:txBody>
          </p:sp>
        </p:grpSp>
        <p:grpSp>
          <p:nvGrpSpPr>
            <p:cNvPr id="17" name="Group 25"/>
            <p:cNvGrpSpPr/>
            <p:nvPr/>
          </p:nvGrpSpPr>
          <p:grpSpPr>
            <a:xfrm>
              <a:off x="7654833" y="1600200"/>
              <a:ext cx="1399904" cy="381000"/>
              <a:chOff x="1571896" y="1600201"/>
              <a:chExt cx="1399904" cy="381000"/>
            </a:xfrm>
          </p:grpSpPr>
          <p:pic>
            <p:nvPicPr>
              <p:cNvPr id="27" name="Picture 26" descr="anuradhapura.jpg"/>
              <p:cNvPicPr>
                <a:picLocks noChangeAspect="1"/>
              </p:cNvPicPr>
              <p:nvPr/>
            </p:nvPicPr>
            <p:blipFill>
              <a:blip r:embed="rId10" cstate="print">
                <a:lum bright="-43000" contrast="-46000"/>
              </a:blip>
              <a:stretch>
                <a:fillRect/>
              </a:stretch>
            </p:blipFill>
            <p:spPr>
              <a:xfrm>
                <a:off x="1600200" y="1600201"/>
                <a:ext cx="1371600" cy="381000"/>
              </a:xfrm>
              <a:prstGeom prst="rect">
                <a:avLst/>
              </a:prstGeom>
              <a:ln w="50800" cmpd="thickThin">
                <a:solidFill>
                  <a:schemeClr val="bg1"/>
                </a:solidFill>
              </a:ln>
            </p:spPr>
          </p:pic>
          <p:sp>
            <p:nvSpPr>
              <p:cNvPr id="28" name="TextBox 27"/>
              <p:cNvSpPr txBox="1"/>
              <p:nvPr/>
            </p:nvSpPr>
            <p:spPr>
              <a:xfrm>
                <a:off x="1571896" y="1600201"/>
                <a:ext cx="1347652" cy="369332"/>
              </a:xfrm>
              <a:prstGeom prst="rect">
                <a:avLst/>
              </a:prstGeom>
              <a:noFill/>
            </p:spPr>
            <p:txBody>
              <a:bodyPr wrap="square" rtlCol="0">
                <a:spAutoFit/>
              </a:bodyPr>
              <a:lstStyle/>
              <a:p>
                <a:r>
                  <a:rPr lang="en-US" b="1" dirty="0" smtClean="0">
                    <a:solidFill>
                      <a:srgbClr val="C2F3FE"/>
                    </a:solidFill>
                  </a:rPr>
                  <a:t>TRANSPORT</a:t>
                </a:r>
                <a:endParaRPr lang="en-US" b="1" dirty="0">
                  <a:solidFill>
                    <a:srgbClr val="C2F3FE"/>
                  </a:solidFill>
                </a:endParaRPr>
              </a:p>
            </p:txBody>
          </p:sp>
        </p:grpSp>
        <p:grpSp>
          <p:nvGrpSpPr>
            <p:cNvPr id="18" name="Group 28"/>
            <p:cNvGrpSpPr/>
            <p:nvPr/>
          </p:nvGrpSpPr>
          <p:grpSpPr>
            <a:xfrm>
              <a:off x="6274526" y="1600200"/>
              <a:ext cx="1269274" cy="381000"/>
              <a:chOff x="1602378" y="1600201"/>
              <a:chExt cx="1269274" cy="381000"/>
            </a:xfrm>
          </p:grpSpPr>
          <p:pic>
            <p:nvPicPr>
              <p:cNvPr id="25" name="Picture 24" descr="anuradhapura.jpg"/>
              <p:cNvPicPr>
                <a:picLocks noChangeAspect="1"/>
              </p:cNvPicPr>
              <p:nvPr/>
            </p:nvPicPr>
            <p:blipFill>
              <a:blip r:embed="rId11" cstate="print">
                <a:lum bright="-43000" contrast="-46000"/>
              </a:blip>
              <a:stretch>
                <a:fillRect/>
              </a:stretch>
            </p:blipFill>
            <p:spPr>
              <a:xfrm>
                <a:off x="1602378" y="1600201"/>
                <a:ext cx="1269274" cy="381000"/>
              </a:xfrm>
              <a:prstGeom prst="rect">
                <a:avLst/>
              </a:prstGeom>
              <a:ln w="50800" cmpd="thickThin">
                <a:solidFill>
                  <a:schemeClr val="bg1"/>
                </a:solidFill>
              </a:ln>
            </p:spPr>
          </p:pic>
          <p:sp>
            <p:nvSpPr>
              <p:cNvPr id="26" name="TextBox 25"/>
              <p:cNvSpPr txBox="1"/>
              <p:nvPr/>
            </p:nvSpPr>
            <p:spPr>
              <a:xfrm>
                <a:off x="1800496" y="1611868"/>
                <a:ext cx="966652" cy="369332"/>
              </a:xfrm>
              <a:prstGeom prst="rect">
                <a:avLst/>
              </a:prstGeom>
              <a:noFill/>
            </p:spPr>
            <p:txBody>
              <a:bodyPr wrap="square" rtlCol="0">
                <a:spAutoFit/>
              </a:bodyPr>
              <a:lstStyle/>
              <a:p>
                <a:pPr algn="ctr"/>
                <a:r>
                  <a:rPr lang="en-US" b="1" dirty="0" smtClean="0">
                    <a:solidFill>
                      <a:srgbClr val="C2F3FE"/>
                    </a:solidFill>
                  </a:rPr>
                  <a:t>HOTELS</a:t>
                </a:r>
                <a:endParaRPr lang="en-US" b="1" dirty="0">
                  <a:solidFill>
                    <a:srgbClr val="C2F3FE"/>
                  </a:solidFill>
                </a:endParaRPr>
              </a:p>
            </p:txBody>
          </p:sp>
        </p:grpSp>
        <p:grpSp>
          <p:nvGrpSpPr>
            <p:cNvPr id="19" name="Group 31"/>
            <p:cNvGrpSpPr/>
            <p:nvPr/>
          </p:nvGrpSpPr>
          <p:grpSpPr>
            <a:xfrm>
              <a:off x="2908663" y="1600200"/>
              <a:ext cx="1676400" cy="381000"/>
              <a:chOff x="1321526" y="1600201"/>
              <a:chExt cx="1676400" cy="381000"/>
            </a:xfrm>
          </p:grpSpPr>
          <p:pic>
            <p:nvPicPr>
              <p:cNvPr id="23" name="Picture 22" descr="anuradhapura.jpg"/>
              <p:cNvPicPr>
                <a:picLocks noChangeAspect="1"/>
              </p:cNvPicPr>
              <p:nvPr/>
            </p:nvPicPr>
            <p:blipFill>
              <a:blip r:embed="rId12" cstate="print">
                <a:lum bright="-43000" contrast="-46000"/>
              </a:blip>
              <a:stretch>
                <a:fillRect/>
              </a:stretch>
            </p:blipFill>
            <p:spPr>
              <a:xfrm>
                <a:off x="1384663" y="1600201"/>
                <a:ext cx="1587137" cy="381000"/>
              </a:xfrm>
              <a:prstGeom prst="rect">
                <a:avLst/>
              </a:prstGeom>
              <a:ln w="50800" cmpd="thickThin">
                <a:solidFill>
                  <a:schemeClr val="bg1"/>
                </a:solidFill>
              </a:ln>
            </p:spPr>
          </p:pic>
          <p:sp>
            <p:nvSpPr>
              <p:cNvPr id="24" name="TextBox 23"/>
              <p:cNvSpPr txBox="1"/>
              <p:nvPr/>
            </p:nvSpPr>
            <p:spPr>
              <a:xfrm>
                <a:off x="1321526" y="1600201"/>
                <a:ext cx="1676400" cy="369332"/>
              </a:xfrm>
              <a:prstGeom prst="rect">
                <a:avLst/>
              </a:prstGeom>
              <a:noFill/>
            </p:spPr>
            <p:txBody>
              <a:bodyPr wrap="square" rtlCol="0">
                <a:spAutoFit/>
              </a:bodyPr>
              <a:lstStyle/>
              <a:p>
                <a:pPr algn="ctr"/>
                <a:r>
                  <a:rPr lang="en-US" b="1" dirty="0" smtClean="0">
                    <a:solidFill>
                      <a:srgbClr val="C2F3FE"/>
                    </a:solidFill>
                  </a:rPr>
                  <a:t>POST WAR ERA</a:t>
                </a:r>
                <a:endParaRPr lang="en-US" b="1" dirty="0">
                  <a:solidFill>
                    <a:srgbClr val="C2F3FE"/>
                  </a:solidFill>
                </a:endParaRPr>
              </a:p>
            </p:txBody>
          </p:sp>
        </p:grpSp>
        <p:grpSp>
          <p:nvGrpSpPr>
            <p:cNvPr id="20" name="Group 76"/>
            <p:cNvGrpSpPr/>
            <p:nvPr/>
          </p:nvGrpSpPr>
          <p:grpSpPr>
            <a:xfrm>
              <a:off x="1550126" y="1600200"/>
              <a:ext cx="1295400" cy="381000"/>
              <a:chOff x="1600200" y="1600201"/>
              <a:chExt cx="1295400" cy="381000"/>
            </a:xfrm>
          </p:grpSpPr>
          <p:pic>
            <p:nvPicPr>
              <p:cNvPr id="21" name="Picture 20" descr="anuradhapura.jpg"/>
              <p:cNvPicPr>
                <a:picLocks noChangeAspect="1"/>
              </p:cNvPicPr>
              <p:nvPr/>
            </p:nvPicPr>
            <p:blipFill>
              <a:blip r:embed="rId13" cstate="print">
                <a:lum bright="-45000" contrast="-46000"/>
              </a:blip>
              <a:stretch>
                <a:fillRect/>
              </a:stretch>
            </p:blipFill>
            <p:spPr>
              <a:xfrm>
                <a:off x="1600200" y="1600201"/>
                <a:ext cx="1295400" cy="381000"/>
              </a:xfrm>
              <a:prstGeom prst="rect">
                <a:avLst/>
              </a:prstGeom>
              <a:ln w="50800" cmpd="thickThin">
                <a:solidFill>
                  <a:schemeClr val="bg1"/>
                </a:solidFill>
              </a:ln>
            </p:spPr>
          </p:pic>
          <p:sp>
            <p:nvSpPr>
              <p:cNvPr id="22" name="TextBox 21"/>
              <p:cNvSpPr txBox="1"/>
              <p:nvPr/>
            </p:nvSpPr>
            <p:spPr>
              <a:xfrm>
                <a:off x="1905000" y="1611868"/>
                <a:ext cx="838200" cy="369332"/>
              </a:xfrm>
              <a:prstGeom prst="rect">
                <a:avLst/>
              </a:prstGeom>
              <a:noFill/>
            </p:spPr>
            <p:txBody>
              <a:bodyPr wrap="square" rtlCol="0">
                <a:spAutoFit/>
              </a:bodyPr>
              <a:lstStyle/>
              <a:p>
                <a:r>
                  <a:rPr lang="en-US" b="1" dirty="0" smtClean="0">
                    <a:solidFill>
                      <a:srgbClr val="C2F3FE"/>
                    </a:solidFill>
                  </a:rPr>
                  <a:t>HOME</a:t>
                </a:r>
                <a:endParaRPr lang="en-US" b="1" dirty="0">
                  <a:solidFill>
                    <a:srgbClr val="C2F3FE"/>
                  </a:solidFill>
                </a:endParaRPr>
              </a:p>
            </p:txBody>
          </p:sp>
        </p:grpSp>
      </p:grpSp>
      <p:grpSp>
        <p:nvGrpSpPr>
          <p:cNvPr id="2" name="Group 1"/>
          <p:cNvGrpSpPr/>
          <p:nvPr/>
        </p:nvGrpSpPr>
        <p:grpSpPr>
          <a:xfrm>
            <a:off x="1676400" y="1600200"/>
            <a:ext cx="7162800" cy="5105400"/>
            <a:chOff x="1676400" y="1600200"/>
            <a:chExt cx="7162800" cy="5105400"/>
          </a:xfrm>
        </p:grpSpPr>
        <p:grpSp>
          <p:nvGrpSpPr>
            <p:cNvPr id="3" name="Group 22"/>
            <p:cNvGrpSpPr/>
            <p:nvPr/>
          </p:nvGrpSpPr>
          <p:grpSpPr>
            <a:xfrm>
              <a:off x="4609011" y="1600200"/>
              <a:ext cx="1600200" cy="381000"/>
              <a:chOff x="2893422" y="1447800"/>
              <a:chExt cx="1600200" cy="381000"/>
            </a:xfrm>
          </p:grpSpPr>
          <p:pic>
            <p:nvPicPr>
              <p:cNvPr id="12" name="Picture 11" descr="anuradhapura.jpg"/>
              <p:cNvPicPr>
                <a:picLocks noChangeAspect="1"/>
              </p:cNvPicPr>
              <p:nvPr/>
            </p:nvPicPr>
            <p:blipFill>
              <a:blip r:embed="rId9" cstate="print">
                <a:lum contrast="-46000"/>
              </a:blip>
              <a:stretch>
                <a:fillRect/>
              </a:stretch>
            </p:blipFill>
            <p:spPr>
              <a:xfrm>
                <a:off x="2971800" y="1447800"/>
                <a:ext cx="1447800" cy="381000"/>
              </a:xfrm>
              <a:prstGeom prst="rect">
                <a:avLst/>
              </a:prstGeom>
              <a:ln w="50800" cmpd="thickThin">
                <a:solidFill>
                  <a:schemeClr val="bg1"/>
                </a:solidFill>
              </a:ln>
            </p:spPr>
          </p:pic>
          <p:sp>
            <p:nvSpPr>
              <p:cNvPr id="13" name="TextBox 12"/>
              <p:cNvSpPr txBox="1"/>
              <p:nvPr/>
            </p:nvSpPr>
            <p:spPr>
              <a:xfrm>
                <a:off x="2893422" y="1447800"/>
                <a:ext cx="1600200" cy="369332"/>
              </a:xfrm>
              <a:prstGeom prst="rect">
                <a:avLst/>
              </a:prstGeom>
              <a:noFill/>
            </p:spPr>
            <p:txBody>
              <a:bodyPr wrap="square" rtlCol="0">
                <a:spAutoFit/>
              </a:bodyPr>
              <a:lstStyle/>
              <a:p>
                <a:r>
                  <a:rPr lang="en-US" b="1" dirty="0" smtClean="0">
                    <a:solidFill>
                      <a:srgbClr val="C2F3FE"/>
                    </a:solidFill>
                  </a:rPr>
                  <a:t>TRAVEL GUIDE</a:t>
                </a:r>
                <a:endParaRPr lang="en-US" b="1" dirty="0">
                  <a:solidFill>
                    <a:srgbClr val="C2F3FE"/>
                  </a:solidFill>
                </a:endParaRPr>
              </a:p>
            </p:txBody>
          </p:sp>
        </p:grpSp>
        <p:grpSp>
          <p:nvGrpSpPr>
            <p:cNvPr id="4" name="Group 25"/>
            <p:cNvGrpSpPr/>
            <p:nvPr/>
          </p:nvGrpSpPr>
          <p:grpSpPr>
            <a:xfrm>
              <a:off x="1676400" y="2362200"/>
              <a:ext cx="7162800" cy="4343400"/>
              <a:chOff x="1676400" y="2362200"/>
              <a:chExt cx="7162800" cy="4343400"/>
            </a:xfrm>
          </p:grpSpPr>
          <p:pic>
            <p:nvPicPr>
              <p:cNvPr id="5" name="Picture 4" descr="2690293634_8557a484b1_z.jpg"/>
              <p:cNvPicPr>
                <a:picLocks noChangeAspect="1"/>
              </p:cNvPicPr>
              <p:nvPr/>
            </p:nvPicPr>
            <p:blipFill>
              <a:blip r:embed="rId14">
                <a:lum bright="22000" contrast="5000"/>
              </a:blip>
              <a:stretch>
                <a:fillRect/>
              </a:stretch>
            </p:blipFill>
            <p:spPr>
              <a:xfrm>
                <a:off x="1676400" y="2362200"/>
                <a:ext cx="3429000" cy="4343400"/>
              </a:xfrm>
              <a:prstGeom prst="rect">
                <a:avLst/>
              </a:prstGeom>
            </p:spPr>
          </p:pic>
          <p:pic>
            <p:nvPicPr>
              <p:cNvPr id="6" name="Picture 5" descr="MySriLankaMap.JPG"/>
              <p:cNvPicPr>
                <a:picLocks noChangeAspect="1"/>
              </p:cNvPicPr>
              <p:nvPr/>
            </p:nvPicPr>
            <p:blipFill>
              <a:blip r:embed="rId15"/>
              <a:stretch>
                <a:fillRect/>
              </a:stretch>
            </p:blipFill>
            <p:spPr>
              <a:xfrm>
                <a:off x="2286000" y="3429000"/>
                <a:ext cx="2304393" cy="2784475"/>
              </a:xfrm>
              <a:prstGeom prst="rect">
                <a:avLst/>
              </a:prstGeom>
            </p:spPr>
          </p:pic>
          <p:sp>
            <p:nvSpPr>
              <p:cNvPr id="7" name="Rectangle 6"/>
              <p:cNvSpPr/>
              <p:nvPr/>
            </p:nvSpPr>
            <p:spPr>
              <a:xfrm>
                <a:off x="2286000" y="2724090"/>
                <a:ext cx="2189703" cy="40011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0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Travelling Maps</a:t>
                </a:r>
                <a:endParaRPr lang="en-US" sz="20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8" name="Picture 7" descr="2690293634_8557a484b1_z.jpg"/>
              <p:cNvPicPr>
                <a:picLocks noChangeAspect="1"/>
              </p:cNvPicPr>
              <p:nvPr/>
            </p:nvPicPr>
            <p:blipFill>
              <a:blip r:embed="rId14">
                <a:lum bright="22000" contrast="5000"/>
              </a:blip>
              <a:stretch>
                <a:fillRect/>
              </a:stretch>
            </p:blipFill>
            <p:spPr>
              <a:xfrm>
                <a:off x="5410200" y="2362200"/>
                <a:ext cx="3429000" cy="4343400"/>
              </a:xfrm>
              <a:prstGeom prst="rect">
                <a:avLst/>
              </a:prstGeom>
            </p:spPr>
          </p:pic>
          <p:sp>
            <p:nvSpPr>
              <p:cNvPr id="9" name="Rectangle 8"/>
              <p:cNvSpPr/>
              <p:nvPr/>
            </p:nvSpPr>
            <p:spPr>
              <a:xfrm>
                <a:off x="6177603" y="2667000"/>
                <a:ext cx="1975797" cy="40011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0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Touring routs</a:t>
                </a:r>
                <a:endParaRPr lang="en-US" sz="20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10" name="Picture 9" descr="2932908171_55b7feda9c.jpg"/>
              <p:cNvPicPr>
                <a:picLocks noChangeAspect="1"/>
              </p:cNvPicPr>
              <p:nvPr/>
            </p:nvPicPr>
            <p:blipFill>
              <a:blip r:embed="rId16"/>
              <a:stretch>
                <a:fillRect/>
              </a:stretch>
            </p:blipFill>
            <p:spPr>
              <a:xfrm>
                <a:off x="6019800" y="3429000"/>
                <a:ext cx="2312136" cy="1752599"/>
              </a:xfrm>
              <a:prstGeom prst="rect">
                <a:avLst/>
              </a:prstGeom>
            </p:spPr>
          </p:pic>
          <p:sp>
            <p:nvSpPr>
              <p:cNvPr id="11" name="TextBox 10"/>
              <p:cNvSpPr txBox="1"/>
              <p:nvPr/>
            </p:nvSpPr>
            <p:spPr>
              <a:xfrm>
                <a:off x="6096000" y="5345668"/>
                <a:ext cx="2209800" cy="646331"/>
              </a:xfrm>
              <a:prstGeom prst="rect">
                <a:avLst/>
              </a:prstGeom>
              <a:noFill/>
            </p:spPr>
            <p:txBody>
              <a:bodyPr wrap="square" rtlCol="0">
                <a:spAutoFit/>
              </a:bodyPr>
              <a:lstStyle/>
              <a:p>
                <a:r>
                  <a:rPr lang="en-US" b="1" dirty="0" smtClean="0"/>
                  <a:t>Choose Best Path for your Journey</a:t>
                </a:r>
                <a:endParaRPr lang="en-US" b="1" dirty="0"/>
              </a:p>
            </p:txBody>
          </p:sp>
        </p:grpSp>
      </p:grpSp>
      <p:grpSp>
        <p:nvGrpSpPr>
          <p:cNvPr id="40" name="Group 39"/>
          <p:cNvGrpSpPr/>
          <p:nvPr/>
        </p:nvGrpSpPr>
        <p:grpSpPr>
          <a:xfrm>
            <a:off x="1752600" y="1600200"/>
            <a:ext cx="7086600" cy="5067300"/>
            <a:chOff x="1752600" y="1600200"/>
            <a:chExt cx="7086600" cy="5067300"/>
          </a:xfrm>
        </p:grpSpPr>
        <p:grpSp>
          <p:nvGrpSpPr>
            <p:cNvPr id="41" name="Group 13"/>
            <p:cNvGrpSpPr/>
            <p:nvPr/>
          </p:nvGrpSpPr>
          <p:grpSpPr>
            <a:xfrm>
              <a:off x="6274526" y="1600200"/>
              <a:ext cx="1269274" cy="381000"/>
              <a:chOff x="1602378" y="1600201"/>
              <a:chExt cx="1269274" cy="381000"/>
            </a:xfrm>
          </p:grpSpPr>
          <p:pic>
            <p:nvPicPr>
              <p:cNvPr id="53" name="Picture 52" descr="anuradhapura.jpg"/>
              <p:cNvPicPr>
                <a:picLocks noChangeAspect="1"/>
              </p:cNvPicPr>
              <p:nvPr/>
            </p:nvPicPr>
            <p:blipFill>
              <a:blip r:embed="rId11" cstate="print">
                <a:lum contrast="-46000"/>
              </a:blip>
              <a:stretch>
                <a:fillRect/>
              </a:stretch>
            </p:blipFill>
            <p:spPr>
              <a:xfrm>
                <a:off x="1602378" y="1600201"/>
                <a:ext cx="1269274" cy="381000"/>
              </a:xfrm>
              <a:prstGeom prst="rect">
                <a:avLst/>
              </a:prstGeom>
              <a:ln w="50800" cmpd="thickThin">
                <a:solidFill>
                  <a:schemeClr val="bg1"/>
                </a:solidFill>
              </a:ln>
            </p:spPr>
          </p:pic>
          <p:sp>
            <p:nvSpPr>
              <p:cNvPr id="54" name="TextBox 53"/>
              <p:cNvSpPr txBox="1"/>
              <p:nvPr/>
            </p:nvSpPr>
            <p:spPr>
              <a:xfrm>
                <a:off x="1754052" y="1611868"/>
                <a:ext cx="966652" cy="369332"/>
              </a:xfrm>
              <a:prstGeom prst="rect">
                <a:avLst/>
              </a:prstGeom>
              <a:noFill/>
            </p:spPr>
            <p:txBody>
              <a:bodyPr wrap="square" rtlCol="0">
                <a:spAutoFit/>
              </a:bodyPr>
              <a:lstStyle/>
              <a:p>
                <a:pPr algn="ctr"/>
                <a:r>
                  <a:rPr lang="en-US" b="1" dirty="0" smtClean="0">
                    <a:solidFill>
                      <a:srgbClr val="C2F3FE"/>
                    </a:solidFill>
                  </a:rPr>
                  <a:t>HOTELS</a:t>
                </a:r>
                <a:endParaRPr lang="en-US" b="1" dirty="0">
                  <a:solidFill>
                    <a:srgbClr val="C2F3FE"/>
                  </a:solidFill>
                </a:endParaRPr>
              </a:p>
            </p:txBody>
          </p:sp>
        </p:grpSp>
        <p:pic>
          <p:nvPicPr>
            <p:cNvPr id="42" name="Picture 41" descr="1356372_f520.jpg"/>
            <p:cNvPicPr>
              <a:picLocks noChangeAspect="1"/>
            </p:cNvPicPr>
            <p:nvPr/>
          </p:nvPicPr>
          <p:blipFill>
            <a:blip r:embed="rId17"/>
            <a:stretch>
              <a:fillRect/>
            </a:stretch>
          </p:blipFill>
          <p:spPr>
            <a:xfrm>
              <a:off x="1752600" y="5181600"/>
              <a:ext cx="1943100" cy="1457325"/>
            </a:xfrm>
            <a:prstGeom prst="rect">
              <a:avLst/>
            </a:prstGeom>
          </p:spPr>
        </p:pic>
        <p:pic>
          <p:nvPicPr>
            <p:cNvPr id="43" name="Picture 42" descr="Centauria_Tourist_Hotel07.jpg"/>
            <p:cNvPicPr>
              <a:picLocks noChangeAspect="1"/>
            </p:cNvPicPr>
            <p:nvPr/>
          </p:nvPicPr>
          <p:blipFill>
            <a:blip r:embed="rId18"/>
            <a:stretch>
              <a:fillRect/>
            </a:stretch>
          </p:blipFill>
          <p:spPr>
            <a:xfrm>
              <a:off x="4267200" y="5181600"/>
              <a:ext cx="1981200" cy="1485900"/>
            </a:xfrm>
            <a:prstGeom prst="rect">
              <a:avLst/>
            </a:prstGeom>
          </p:spPr>
        </p:pic>
        <p:pic>
          <p:nvPicPr>
            <p:cNvPr id="44" name="Picture 43" descr="NilaveliBeachHotel01.jpg"/>
            <p:cNvPicPr>
              <a:picLocks noChangeAspect="1"/>
            </p:cNvPicPr>
            <p:nvPr/>
          </p:nvPicPr>
          <p:blipFill>
            <a:blip r:embed="rId19"/>
            <a:stretch>
              <a:fillRect/>
            </a:stretch>
          </p:blipFill>
          <p:spPr>
            <a:xfrm>
              <a:off x="6858000" y="5181600"/>
              <a:ext cx="1981200" cy="1485900"/>
            </a:xfrm>
            <a:prstGeom prst="rect">
              <a:avLst/>
            </a:prstGeom>
          </p:spPr>
        </p:pic>
        <p:sp>
          <p:nvSpPr>
            <p:cNvPr id="45" name="Rectangle 44"/>
            <p:cNvSpPr/>
            <p:nvPr/>
          </p:nvSpPr>
          <p:spPr>
            <a:xfrm>
              <a:off x="1752600" y="2357735"/>
              <a:ext cx="4083747" cy="461665"/>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400" b="1" cap="none" spc="0" dirty="0" smtClean="0">
                  <a:ln w="50800"/>
                  <a:effectLst/>
                </a:rPr>
                <a:t>Best Tourist Hotels in Sr</a:t>
              </a:r>
              <a:r>
                <a:rPr lang="en-US" sz="2400" b="1" dirty="0" smtClean="0">
                  <a:ln w="50800"/>
                </a:rPr>
                <a:t>i Lanka</a:t>
              </a:r>
              <a:endParaRPr lang="en-US" sz="2400" b="1" cap="none" spc="0" dirty="0">
                <a:ln w="50800"/>
                <a:effectLst/>
              </a:endParaRPr>
            </a:p>
          </p:txBody>
        </p:sp>
        <p:sp>
          <p:nvSpPr>
            <p:cNvPr id="46" name="TextBox 45"/>
            <p:cNvSpPr txBox="1"/>
            <p:nvPr/>
          </p:nvSpPr>
          <p:spPr>
            <a:xfrm>
              <a:off x="2286000" y="2819400"/>
              <a:ext cx="1219200" cy="369332"/>
            </a:xfrm>
            <a:prstGeom prst="rect">
              <a:avLst/>
            </a:prstGeom>
            <a:noFill/>
          </p:spPr>
          <p:txBody>
            <a:bodyPr wrap="square" rtlCol="0">
              <a:spAutoFit/>
            </a:bodyPr>
            <a:lstStyle/>
            <a:p>
              <a:pPr>
                <a:buFont typeface="Arial" pitchFamily="34" charset="0"/>
                <a:buChar char="•"/>
              </a:pPr>
              <a:r>
                <a:rPr lang="en-US" dirty="0" smtClean="0"/>
                <a:t>  Colombo</a:t>
              </a:r>
              <a:endParaRPr lang="en-US" dirty="0"/>
            </a:p>
          </p:txBody>
        </p:sp>
        <p:sp>
          <p:nvSpPr>
            <p:cNvPr id="47" name="TextBox 46"/>
            <p:cNvSpPr txBox="1"/>
            <p:nvPr/>
          </p:nvSpPr>
          <p:spPr>
            <a:xfrm>
              <a:off x="2743200" y="3039070"/>
              <a:ext cx="2362200" cy="923330"/>
            </a:xfrm>
            <a:prstGeom prst="rect">
              <a:avLst/>
            </a:prstGeom>
            <a:noFill/>
          </p:spPr>
          <p:txBody>
            <a:bodyPr wrap="square" rtlCol="0">
              <a:spAutoFit/>
            </a:bodyPr>
            <a:lstStyle/>
            <a:p>
              <a:r>
                <a:rPr lang="en-US" dirty="0" smtClean="0"/>
                <a:t>Hotel Galadhari</a:t>
              </a:r>
            </a:p>
            <a:p>
              <a:r>
                <a:rPr lang="en-US" dirty="0" smtClean="0"/>
                <a:t>Taj Samudra Hotel</a:t>
              </a:r>
            </a:p>
            <a:p>
              <a:r>
                <a:rPr lang="en-US" dirty="0" smtClean="0"/>
                <a:t>Hotel Cinnamon Grand</a:t>
              </a:r>
              <a:endParaRPr lang="en-US" dirty="0"/>
            </a:p>
          </p:txBody>
        </p:sp>
        <p:sp>
          <p:nvSpPr>
            <p:cNvPr id="48" name="TextBox 47"/>
            <p:cNvSpPr txBox="1"/>
            <p:nvPr/>
          </p:nvSpPr>
          <p:spPr>
            <a:xfrm>
              <a:off x="2286000" y="3897868"/>
              <a:ext cx="1447800" cy="369332"/>
            </a:xfrm>
            <a:prstGeom prst="rect">
              <a:avLst/>
            </a:prstGeom>
            <a:noFill/>
          </p:spPr>
          <p:txBody>
            <a:bodyPr wrap="square" rtlCol="0">
              <a:spAutoFit/>
            </a:bodyPr>
            <a:lstStyle/>
            <a:p>
              <a:pPr>
                <a:buFont typeface="Arial" pitchFamily="34" charset="0"/>
                <a:buChar char="•"/>
              </a:pPr>
              <a:r>
                <a:rPr lang="en-US" dirty="0" smtClean="0"/>
                <a:t>  Southern</a:t>
              </a:r>
              <a:endParaRPr lang="en-US" dirty="0"/>
            </a:p>
          </p:txBody>
        </p:sp>
        <p:sp>
          <p:nvSpPr>
            <p:cNvPr id="49" name="TextBox 48"/>
            <p:cNvSpPr txBox="1"/>
            <p:nvPr/>
          </p:nvSpPr>
          <p:spPr>
            <a:xfrm>
              <a:off x="2743200" y="4105870"/>
              <a:ext cx="2362200" cy="923330"/>
            </a:xfrm>
            <a:prstGeom prst="rect">
              <a:avLst/>
            </a:prstGeom>
            <a:noFill/>
          </p:spPr>
          <p:txBody>
            <a:bodyPr wrap="square" rtlCol="0">
              <a:spAutoFit/>
            </a:bodyPr>
            <a:lstStyle/>
            <a:p>
              <a:r>
                <a:rPr lang="en-US" dirty="0" smtClean="0"/>
                <a:t>Hikkaduva beach Hotel</a:t>
              </a:r>
            </a:p>
            <a:p>
              <a:r>
                <a:rPr lang="en-US" dirty="0" smtClean="0"/>
                <a:t>Light House Hotel</a:t>
              </a:r>
            </a:p>
            <a:p>
              <a:r>
                <a:rPr lang="en-US" dirty="0" smtClean="0"/>
                <a:t>Hotel Heritance </a:t>
              </a:r>
              <a:endParaRPr lang="en-US" dirty="0"/>
            </a:p>
          </p:txBody>
        </p:sp>
        <p:sp>
          <p:nvSpPr>
            <p:cNvPr id="50" name="TextBox 49"/>
            <p:cNvSpPr txBox="1"/>
            <p:nvPr/>
          </p:nvSpPr>
          <p:spPr>
            <a:xfrm>
              <a:off x="5638800" y="2819400"/>
              <a:ext cx="1524000" cy="369332"/>
            </a:xfrm>
            <a:prstGeom prst="rect">
              <a:avLst/>
            </a:prstGeom>
            <a:noFill/>
          </p:spPr>
          <p:txBody>
            <a:bodyPr wrap="square" rtlCol="0">
              <a:spAutoFit/>
            </a:bodyPr>
            <a:lstStyle/>
            <a:p>
              <a:pPr>
                <a:buFont typeface="Arial" pitchFamily="34" charset="0"/>
                <a:buChar char="•"/>
              </a:pPr>
              <a:r>
                <a:rPr lang="en-US" dirty="0" smtClean="0"/>
                <a:t>  Hill Country</a:t>
              </a:r>
              <a:endParaRPr lang="en-US" dirty="0"/>
            </a:p>
          </p:txBody>
        </p:sp>
        <p:sp>
          <p:nvSpPr>
            <p:cNvPr id="51" name="TextBox 50"/>
            <p:cNvSpPr txBox="1"/>
            <p:nvPr/>
          </p:nvSpPr>
          <p:spPr>
            <a:xfrm>
              <a:off x="6096000" y="3025623"/>
              <a:ext cx="2362200" cy="923330"/>
            </a:xfrm>
            <a:prstGeom prst="rect">
              <a:avLst/>
            </a:prstGeom>
            <a:noFill/>
          </p:spPr>
          <p:txBody>
            <a:bodyPr wrap="square" rtlCol="0">
              <a:spAutoFit/>
            </a:bodyPr>
            <a:lstStyle/>
            <a:p>
              <a:r>
                <a:rPr lang="en-US" dirty="0" smtClean="0"/>
                <a:t>Queens Hotel</a:t>
              </a:r>
            </a:p>
            <a:p>
              <a:r>
                <a:rPr lang="en-US" dirty="0" smtClean="0"/>
                <a:t>Earl Regency Hotel</a:t>
              </a:r>
            </a:p>
            <a:p>
              <a:r>
                <a:rPr lang="en-US" dirty="0" smtClean="0"/>
                <a:t>Kithulgala Rest House</a:t>
              </a:r>
              <a:endParaRPr lang="en-US" dirty="0"/>
            </a:p>
          </p:txBody>
        </p:sp>
        <p:sp>
          <p:nvSpPr>
            <p:cNvPr id="52" name="TextBox 51"/>
            <p:cNvSpPr txBox="1"/>
            <p:nvPr/>
          </p:nvSpPr>
          <p:spPr>
            <a:xfrm>
              <a:off x="5651862" y="3897868"/>
              <a:ext cx="1739537" cy="369332"/>
            </a:xfrm>
            <a:prstGeom prst="rect">
              <a:avLst/>
            </a:prstGeom>
            <a:noFill/>
          </p:spPr>
          <p:txBody>
            <a:bodyPr wrap="square" rtlCol="0">
              <a:spAutoFit/>
            </a:bodyPr>
            <a:lstStyle/>
            <a:p>
              <a:pPr>
                <a:buFont typeface="Arial" pitchFamily="34" charset="0"/>
                <a:buChar char="•"/>
              </a:pPr>
              <a:r>
                <a:rPr lang="en-US" dirty="0" smtClean="0"/>
                <a:t>  More Hotels…</a:t>
              </a:r>
              <a:endParaRPr lang="en-US" dirty="0"/>
            </a:p>
          </p:txBody>
        </p:sp>
      </p:grpSp>
      <p:grpSp>
        <p:nvGrpSpPr>
          <p:cNvPr id="55" name="Group 54"/>
          <p:cNvGrpSpPr/>
          <p:nvPr/>
        </p:nvGrpSpPr>
        <p:grpSpPr>
          <a:xfrm>
            <a:off x="1676400" y="1600200"/>
            <a:ext cx="7391400" cy="5189518"/>
            <a:chOff x="1676400" y="1600200"/>
            <a:chExt cx="7391400" cy="5189518"/>
          </a:xfrm>
        </p:grpSpPr>
        <p:grpSp>
          <p:nvGrpSpPr>
            <p:cNvPr id="56" name="Group 25"/>
            <p:cNvGrpSpPr/>
            <p:nvPr/>
          </p:nvGrpSpPr>
          <p:grpSpPr>
            <a:xfrm>
              <a:off x="7683137" y="1600200"/>
              <a:ext cx="1384663" cy="381000"/>
              <a:chOff x="1600200" y="1600201"/>
              <a:chExt cx="1384663" cy="381000"/>
            </a:xfrm>
          </p:grpSpPr>
          <p:pic>
            <p:nvPicPr>
              <p:cNvPr id="63" name="Picture 62" descr="anuradhapura.jpg"/>
              <p:cNvPicPr>
                <a:picLocks noChangeAspect="1"/>
              </p:cNvPicPr>
              <p:nvPr/>
            </p:nvPicPr>
            <p:blipFill>
              <a:blip r:embed="rId10" cstate="print">
                <a:lum contrast="-46000"/>
              </a:blip>
              <a:stretch>
                <a:fillRect/>
              </a:stretch>
            </p:blipFill>
            <p:spPr>
              <a:xfrm>
                <a:off x="1600200" y="1600201"/>
                <a:ext cx="1371600" cy="381000"/>
              </a:xfrm>
              <a:prstGeom prst="rect">
                <a:avLst/>
              </a:prstGeom>
              <a:ln w="50800" cmpd="thickThin">
                <a:solidFill>
                  <a:schemeClr val="bg1"/>
                </a:solidFill>
              </a:ln>
            </p:spPr>
          </p:pic>
          <p:sp>
            <p:nvSpPr>
              <p:cNvPr id="64" name="TextBox 63"/>
              <p:cNvSpPr txBox="1"/>
              <p:nvPr/>
            </p:nvSpPr>
            <p:spPr>
              <a:xfrm>
                <a:off x="1637211" y="1608119"/>
                <a:ext cx="1347652" cy="369332"/>
              </a:xfrm>
              <a:prstGeom prst="rect">
                <a:avLst/>
              </a:prstGeom>
              <a:noFill/>
            </p:spPr>
            <p:txBody>
              <a:bodyPr wrap="square" rtlCol="0">
                <a:spAutoFit/>
              </a:bodyPr>
              <a:lstStyle/>
              <a:p>
                <a:r>
                  <a:rPr lang="en-US" b="1" dirty="0" smtClean="0">
                    <a:solidFill>
                      <a:srgbClr val="C2F3FE"/>
                    </a:solidFill>
                  </a:rPr>
                  <a:t>TRANSPORT</a:t>
                </a:r>
                <a:endParaRPr lang="en-US" b="1" dirty="0">
                  <a:solidFill>
                    <a:srgbClr val="C2F3FE"/>
                  </a:solidFill>
                </a:endParaRPr>
              </a:p>
            </p:txBody>
          </p:sp>
        </p:grpSp>
        <p:sp>
          <p:nvSpPr>
            <p:cNvPr id="57" name="TextBox 56"/>
            <p:cNvSpPr txBox="1"/>
            <p:nvPr/>
          </p:nvSpPr>
          <p:spPr>
            <a:xfrm>
              <a:off x="2286000" y="2819400"/>
              <a:ext cx="3810000" cy="3970318"/>
            </a:xfrm>
            <a:prstGeom prst="rect">
              <a:avLst/>
            </a:prstGeom>
            <a:noFill/>
          </p:spPr>
          <p:txBody>
            <a:bodyPr wrap="square" rtlCol="0">
              <a:spAutoFit/>
            </a:bodyPr>
            <a:lstStyle/>
            <a:p>
              <a:pPr>
                <a:lnSpc>
                  <a:spcPct val="150000"/>
                </a:lnSpc>
                <a:buFont typeface="Arial" pitchFamily="34" charset="0"/>
                <a:buChar char="•"/>
              </a:pPr>
              <a:r>
                <a:rPr lang="en-US" sz="2400" dirty="0" smtClean="0">
                  <a:solidFill>
                    <a:schemeClr val="bg2">
                      <a:lumMod val="50000"/>
                    </a:schemeClr>
                  </a:solidFill>
                </a:rPr>
                <a:t>  Jetwin Travels</a:t>
              </a:r>
            </a:p>
            <a:p>
              <a:pPr>
                <a:lnSpc>
                  <a:spcPct val="150000"/>
                </a:lnSpc>
                <a:buFont typeface="Arial" pitchFamily="34" charset="0"/>
                <a:buChar char="•"/>
              </a:pPr>
              <a:r>
                <a:rPr lang="en-US" sz="2400" dirty="0" smtClean="0">
                  <a:solidFill>
                    <a:schemeClr val="bg2">
                      <a:lumMod val="50000"/>
                    </a:schemeClr>
                  </a:solidFill>
                </a:rPr>
                <a:t>  NVLS Tours</a:t>
              </a:r>
            </a:p>
            <a:p>
              <a:pPr>
                <a:lnSpc>
                  <a:spcPct val="150000"/>
                </a:lnSpc>
                <a:buFont typeface="Arial" pitchFamily="34" charset="0"/>
                <a:buChar char="•"/>
              </a:pPr>
              <a:r>
                <a:rPr lang="en-US" sz="2400" dirty="0" smtClean="0">
                  <a:solidFill>
                    <a:schemeClr val="bg2">
                      <a:lumMod val="50000"/>
                    </a:schemeClr>
                  </a:solidFill>
                </a:rPr>
                <a:t> JNW Lanka Tours</a:t>
              </a:r>
            </a:p>
            <a:p>
              <a:pPr>
                <a:lnSpc>
                  <a:spcPct val="150000"/>
                </a:lnSpc>
                <a:buFont typeface="Arial" pitchFamily="34" charset="0"/>
                <a:buChar char="•"/>
              </a:pPr>
              <a:r>
                <a:rPr lang="en-US" sz="2400" dirty="0" smtClean="0">
                  <a:solidFill>
                    <a:schemeClr val="bg2">
                      <a:lumMod val="50000"/>
                    </a:schemeClr>
                  </a:solidFill>
                </a:rPr>
                <a:t> ACV Travels &amp; conventions</a:t>
              </a:r>
            </a:p>
            <a:p>
              <a:pPr>
                <a:lnSpc>
                  <a:spcPct val="150000"/>
                </a:lnSpc>
                <a:buFont typeface="Arial" pitchFamily="34" charset="0"/>
                <a:buChar char="•"/>
              </a:pPr>
              <a:r>
                <a:rPr lang="en-US" sz="2400" dirty="0" smtClean="0">
                  <a:solidFill>
                    <a:schemeClr val="bg2">
                      <a:lumMod val="50000"/>
                    </a:schemeClr>
                  </a:solidFill>
                </a:rPr>
                <a:t> Classic travels (PVT) Ltd.</a:t>
              </a:r>
            </a:p>
            <a:p>
              <a:pPr>
                <a:lnSpc>
                  <a:spcPct val="150000"/>
                </a:lnSpc>
                <a:buFont typeface="Arial" pitchFamily="34" charset="0"/>
                <a:buChar char="•"/>
              </a:pPr>
              <a:r>
                <a:rPr lang="en-US" sz="2400" dirty="0" smtClean="0">
                  <a:solidFill>
                    <a:schemeClr val="bg2">
                      <a:lumMod val="50000"/>
                    </a:schemeClr>
                  </a:solidFill>
                </a:rPr>
                <a:t> Aseantica Tours &amp; Services</a:t>
              </a:r>
            </a:p>
            <a:p>
              <a:pPr>
                <a:lnSpc>
                  <a:spcPct val="150000"/>
                </a:lnSpc>
                <a:buFont typeface="Arial" pitchFamily="34" charset="0"/>
                <a:buChar char="•"/>
              </a:pPr>
              <a:r>
                <a:rPr lang="en-US" sz="2400" dirty="0" smtClean="0">
                  <a:solidFill>
                    <a:schemeClr val="bg2">
                      <a:lumMod val="50000"/>
                    </a:schemeClr>
                  </a:solidFill>
                </a:rPr>
                <a:t>More…</a:t>
              </a:r>
              <a:endParaRPr lang="en-US" sz="2400" dirty="0">
                <a:solidFill>
                  <a:schemeClr val="bg2">
                    <a:lumMod val="50000"/>
                  </a:schemeClr>
                </a:solidFill>
              </a:endParaRPr>
            </a:p>
          </p:txBody>
        </p:sp>
        <p:sp>
          <p:nvSpPr>
            <p:cNvPr id="58" name="Rectangle 57"/>
            <p:cNvSpPr/>
            <p:nvPr/>
          </p:nvSpPr>
          <p:spPr>
            <a:xfrm>
              <a:off x="1676400" y="2286000"/>
              <a:ext cx="5394938" cy="52322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800" b="1" cap="none" spc="0" dirty="0" smtClean="0">
                  <a:ln w="50800"/>
                  <a:effectLst/>
                </a:rPr>
                <a:t>Best Transport services in Sri Lanka</a:t>
              </a:r>
              <a:endParaRPr lang="en-US" sz="2800" b="1" cap="none" spc="0" dirty="0">
                <a:ln w="50800"/>
                <a:effectLst/>
              </a:endParaRPr>
            </a:p>
          </p:txBody>
        </p:sp>
        <p:pic>
          <p:nvPicPr>
            <p:cNvPr id="59" name="Picture 58" descr="1335-3-bus-travel-in-sri-lanka.jpg"/>
            <p:cNvPicPr>
              <a:picLocks noChangeAspect="1"/>
            </p:cNvPicPr>
            <p:nvPr/>
          </p:nvPicPr>
          <p:blipFill>
            <a:blip r:embed="rId20"/>
            <a:stretch>
              <a:fillRect/>
            </a:stretch>
          </p:blipFill>
          <p:spPr>
            <a:xfrm>
              <a:off x="7086601" y="3276600"/>
              <a:ext cx="1676400" cy="1130678"/>
            </a:xfrm>
            <a:prstGeom prst="rect">
              <a:avLst/>
            </a:prstGeom>
          </p:spPr>
        </p:pic>
        <p:pic>
          <p:nvPicPr>
            <p:cNvPr id="60" name="Picture 59" descr="bus_fact.jpg"/>
            <p:cNvPicPr>
              <a:picLocks noChangeAspect="1"/>
            </p:cNvPicPr>
            <p:nvPr/>
          </p:nvPicPr>
          <p:blipFill>
            <a:blip r:embed="rId21"/>
            <a:stretch>
              <a:fillRect/>
            </a:stretch>
          </p:blipFill>
          <p:spPr>
            <a:xfrm>
              <a:off x="7086601" y="2362200"/>
              <a:ext cx="1676400" cy="1020741"/>
            </a:xfrm>
            <a:prstGeom prst="rect">
              <a:avLst/>
            </a:prstGeom>
          </p:spPr>
        </p:pic>
        <p:pic>
          <p:nvPicPr>
            <p:cNvPr id="61" name="Picture 60" descr="greyhound-bus-2.jpg"/>
            <p:cNvPicPr>
              <a:picLocks noChangeAspect="1"/>
            </p:cNvPicPr>
            <p:nvPr/>
          </p:nvPicPr>
          <p:blipFill>
            <a:blip r:embed="rId22"/>
            <a:stretch>
              <a:fillRect/>
            </a:stretch>
          </p:blipFill>
          <p:spPr>
            <a:xfrm>
              <a:off x="7086600" y="4419600"/>
              <a:ext cx="1676400" cy="1165861"/>
            </a:xfrm>
            <a:prstGeom prst="rect">
              <a:avLst/>
            </a:prstGeom>
          </p:spPr>
        </p:pic>
        <p:pic>
          <p:nvPicPr>
            <p:cNvPr id="62" name="Picture 61" descr="prevost-conversion-bus-picture.jpg"/>
            <p:cNvPicPr>
              <a:picLocks noChangeAspect="1"/>
            </p:cNvPicPr>
            <p:nvPr/>
          </p:nvPicPr>
          <p:blipFill>
            <a:blip r:embed="rId23" cstate="print"/>
            <a:stretch>
              <a:fillRect/>
            </a:stretch>
          </p:blipFill>
          <p:spPr>
            <a:xfrm>
              <a:off x="7086600" y="5524500"/>
              <a:ext cx="1676400" cy="1257300"/>
            </a:xfrm>
            <a:prstGeom prst="rect">
              <a:avLst/>
            </a:prstGeom>
          </p:spPr>
        </p:pic>
      </p:gr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fade">
                                      <p:cBhvr>
                                        <p:cTn id="16" dur="500"/>
                                        <p:tgtEl>
                                          <p:spTgt spid="4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40"/>
                                        </p:tgtEl>
                                      </p:cBhvr>
                                    </p:animEffect>
                                    <p:set>
                                      <p:cBhvr>
                                        <p:cTn id="21" dur="1" fill="hold">
                                          <p:stCondLst>
                                            <p:cond delay="499"/>
                                          </p:stCondLst>
                                        </p:cTn>
                                        <p:tgtEl>
                                          <p:spTgt spid="40"/>
                                        </p:tgtEl>
                                        <p:attrNameLst>
                                          <p:attrName>style.visibility</p:attrName>
                                        </p:attrNameLst>
                                      </p:cBhvr>
                                      <p:to>
                                        <p:strVal val="hidden"/>
                                      </p:to>
                                    </p:se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fade">
                                      <p:cBhvr>
                                        <p:cTn id="2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67697" y="228600"/>
            <a:ext cx="8662166" cy="1370271"/>
            <a:chOff x="267697" y="228600"/>
            <a:chExt cx="8662166" cy="1370271"/>
          </a:xfrm>
        </p:grpSpPr>
        <p:pic>
          <p:nvPicPr>
            <p:cNvPr id="3" name="Picture 2" descr="asdf.jpg"/>
            <p:cNvPicPr>
              <a:picLocks noChangeAspect="1"/>
            </p:cNvPicPr>
            <p:nvPr/>
          </p:nvPicPr>
          <p:blipFill>
            <a:blip r:embed="rId2" cstate="print"/>
            <a:stretch>
              <a:fillRect/>
            </a:stretch>
          </p:blipFill>
          <p:spPr>
            <a:xfrm>
              <a:off x="7571668" y="228600"/>
              <a:ext cx="1358195" cy="1066800"/>
            </a:xfrm>
            <a:prstGeom prst="rect">
              <a:avLst/>
            </a:prstGeom>
          </p:spPr>
        </p:pic>
        <p:pic>
          <p:nvPicPr>
            <p:cNvPr id="4" name="Picture 3" descr="sliit.jpg"/>
            <p:cNvPicPr>
              <a:picLocks noChangeAspect="1"/>
            </p:cNvPicPr>
            <p:nvPr/>
          </p:nvPicPr>
          <p:blipFill>
            <a:blip r:embed="rId3" cstate="print"/>
            <a:stretch>
              <a:fillRect/>
            </a:stretch>
          </p:blipFill>
          <p:spPr>
            <a:xfrm>
              <a:off x="267697" y="228600"/>
              <a:ext cx="1027703" cy="1370271"/>
            </a:xfrm>
            <a:prstGeom prst="rect">
              <a:avLst/>
            </a:prstGeom>
          </p:spPr>
        </p:pic>
      </p:grpSp>
      <p:grpSp>
        <p:nvGrpSpPr>
          <p:cNvPr id="8" name="Group 7"/>
          <p:cNvGrpSpPr/>
          <p:nvPr/>
        </p:nvGrpSpPr>
        <p:grpSpPr>
          <a:xfrm>
            <a:off x="762000" y="304800"/>
            <a:ext cx="7924800" cy="5850493"/>
            <a:chOff x="762000" y="304800"/>
            <a:chExt cx="7924800" cy="5850493"/>
          </a:xfrm>
        </p:grpSpPr>
        <p:sp>
          <p:nvSpPr>
            <p:cNvPr id="5" name="TextBox 4"/>
            <p:cNvSpPr txBox="1"/>
            <p:nvPr/>
          </p:nvSpPr>
          <p:spPr>
            <a:xfrm>
              <a:off x="1217022" y="304800"/>
              <a:ext cx="6858000" cy="769441"/>
            </a:xfrm>
            <a:prstGeom prst="rect">
              <a:avLst/>
            </a:prstGeom>
            <a:noFill/>
          </p:spPr>
          <p:txBody>
            <a:bodyPr wrap="square" rtlCol="0" anchor="ctr">
              <a:spAutoFit/>
            </a:bodyPr>
            <a:lstStyle/>
            <a:p>
              <a:pPr algn="ctr"/>
              <a:r>
                <a:rPr lang="en-US" sz="4400" dirty="0" smtClean="0"/>
                <a:t>Advantages </a:t>
              </a:r>
              <a:endParaRPr lang="en-US" sz="4400" dirty="0"/>
            </a:p>
          </p:txBody>
        </p:sp>
        <p:sp>
          <p:nvSpPr>
            <p:cNvPr id="6" name="TextBox 5"/>
            <p:cNvSpPr txBox="1"/>
            <p:nvPr/>
          </p:nvSpPr>
          <p:spPr>
            <a:xfrm>
              <a:off x="762000" y="1600200"/>
              <a:ext cx="7924800" cy="4555093"/>
            </a:xfrm>
            <a:prstGeom prst="rect">
              <a:avLst/>
            </a:prstGeom>
            <a:noFill/>
          </p:spPr>
          <p:txBody>
            <a:bodyPr wrap="square" rtlCol="0">
              <a:spAutoFit/>
            </a:bodyPr>
            <a:lstStyle/>
            <a:p>
              <a:pPr lvl="1">
                <a:buFont typeface="Wingdings" pitchFamily="2" charset="2"/>
                <a:buChar char="v"/>
              </a:pPr>
              <a:r>
                <a:rPr lang="en-US" sz="2800" dirty="0" smtClean="0"/>
                <a:t>Increases number of tourists</a:t>
              </a:r>
            </a:p>
            <a:p>
              <a:pPr lvl="1">
                <a:buFont typeface="Wingdings" pitchFamily="2" charset="2"/>
                <a:buChar char="v"/>
              </a:pPr>
              <a:r>
                <a:rPr lang="en-US" sz="2800" dirty="0" smtClean="0"/>
                <a:t>Hotels ,Transport services can be advertised </a:t>
              </a:r>
            </a:p>
            <a:p>
              <a:pPr lvl="1">
                <a:buFont typeface="Wingdings" pitchFamily="2" charset="2"/>
                <a:buChar char="v"/>
              </a:pPr>
              <a:r>
                <a:rPr lang="en-US" sz="2800" dirty="0" smtClean="0"/>
                <a:t>The  tourist board can earn a profit by adverts</a:t>
              </a:r>
            </a:p>
            <a:p>
              <a:pPr lvl="1">
                <a:buFont typeface="Wingdings" pitchFamily="2" charset="2"/>
                <a:buChar char="v"/>
              </a:pPr>
              <a:r>
                <a:rPr lang="en-US" sz="2800" dirty="0" smtClean="0"/>
                <a:t>Can make a better image about the current  	situation in Sri Lanka</a:t>
              </a:r>
            </a:p>
            <a:p>
              <a:pPr lvl="1">
                <a:buFont typeface="Wingdings" pitchFamily="2" charset="2"/>
                <a:buChar char="v"/>
              </a:pPr>
              <a:r>
                <a:rPr lang="en-US" sz="2800" dirty="0" smtClean="0"/>
                <a:t>Prospective tourist can get  their work done  	easily in a short time</a:t>
              </a:r>
            </a:p>
            <a:p>
              <a:pPr lvl="1">
                <a:buFont typeface="Wingdings" pitchFamily="2" charset="2"/>
                <a:buChar char="v"/>
              </a:pPr>
              <a:r>
                <a:rPr lang="en-US" sz="2800" dirty="0" smtClean="0"/>
                <a:t>Helps to increase the economic development  in  	Sri Lanka</a:t>
              </a:r>
            </a:p>
            <a:p>
              <a:pPr lvl="1"/>
              <a:r>
                <a:rPr lang="en-US" sz="2000" dirty="0" smtClean="0"/>
                <a:t>  </a:t>
              </a:r>
            </a:p>
            <a:p>
              <a:endParaRPr lang="en-US" dirty="0"/>
            </a:p>
          </p:txBody>
        </p:sp>
      </p:grpSp>
      <p:pic>
        <p:nvPicPr>
          <p:cNvPr id="7" name="Picture 6" descr="traditionalthankyou.jpg"/>
          <p:cNvPicPr>
            <a:picLocks noChangeAspect="1"/>
          </p:cNvPicPr>
          <p:nvPr/>
        </p:nvPicPr>
        <p:blipFill>
          <a:blip r:embed="rId4"/>
          <a:stretch>
            <a:fillRect/>
          </a:stretch>
        </p:blipFill>
        <p:spPr>
          <a:xfrm>
            <a:off x="1549909" y="1600200"/>
            <a:ext cx="6222491" cy="4648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8"/>
                                        </p:tgtEl>
                                      </p:cBhvr>
                                    </p:animEffect>
                                    <p:set>
                                      <p:cBhvr>
                                        <p:cTn id="7" dur="1" fill="hold">
                                          <p:stCondLst>
                                            <p:cond delay="999"/>
                                          </p:stCondLst>
                                        </p:cTn>
                                        <p:tgtEl>
                                          <p:spTgt spid="8"/>
                                        </p:tgtEl>
                                        <p:attrNameLst>
                                          <p:attrName>style.visibility</p:attrName>
                                        </p:attrNameLst>
                                      </p:cBhvr>
                                      <p:to>
                                        <p:strVal val="hidden"/>
                                      </p:to>
                                    </p:set>
                                  </p:childTnLst>
                                </p:cTn>
                              </p:par>
                            </p:childTnLst>
                          </p:cTn>
                        </p:par>
                        <p:par>
                          <p:cTn id="8" fill="hold">
                            <p:stCondLst>
                              <p:cond delay="1000"/>
                            </p:stCondLst>
                            <p:childTnLst>
                              <p:par>
                                <p:cTn id="9" presetID="53"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3000" fill="hold"/>
                                        <p:tgtEl>
                                          <p:spTgt spid="7"/>
                                        </p:tgtEl>
                                        <p:attrNameLst>
                                          <p:attrName>ppt_w</p:attrName>
                                        </p:attrNameLst>
                                      </p:cBhvr>
                                      <p:tavLst>
                                        <p:tav tm="0">
                                          <p:val>
                                            <p:fltVal val="0"/>
                                          </p:val>
                                        </p:tav>
                                        <p:tav tm="100000">
                                          <p:val>
                                            <p:strVal val="#ppt_w"/>
                                          </p:val>
                                        </p:tav>
                                      </p:tavLst>
                                    </p:anim>
                                    <p:anim calcmode="lin" valueType="num">
                                      <p:cBhvr>
                                        <p:cTn id="12" dur="3000" fill="hold"/>
                                        <p:tgtEl>
                                          <p:spTgt spid="7"/>
                                        </p:tgtEl>
                                        <p:attrNameLst>
                                          <p:attrName>ppt_h</p:attrName>
                                        </p:attrNameLst>
                                      </p:cBhvr>
                                      <p:tavLst>
                                        <p:tav tm="0">
                                          <p:val>
                                            <p:fltVal val="0"/>
                                          </p:val>
                                        </p:tav>
                                        <p:tav tm="100000">
                                          <p:val>
                                            <p:strVal val="#ppt_h"/>
                                          </p:val>
                                        </p:tav>
                                      </p:tavLst>
                                    </p:anim>
                                    <p:animEffect transition="in" filter="fade">
                                      <p:cBhvr>
                                        <p:cTn id="13"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1158</TotalTime>
  <Words>468</Words>
  <Application>Microsoft Office PowerPoint</Application>
  <PresentationFormat>On-screen Show (4:3)</PresentationFormat>
  <Paragraphs>94</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Slide 1</vt:lpstr>
      <vt:lpstr>Slide 2</vt:lpstr>
      <vt:lpstr>Slide 3</vt:lpstr>
      <vt:lpstr>Slide 4</vt:lpstr>
      <vt:lpstr>Slide 5</vt:lpstr>
      <vt:lpstr>Slide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Eranda</dc:creator>
  <cp:lastModifiedBy>Eranda</cp:lastModifiedBy>
  <cp:revision>69</cp:revision>
  <dcterms:created xsi:type="dcterms:W3CDTF">2011-10-24T09:21:40Z</dcterms:created>
  <dcterms:modified xsi:type="dcterms:W3CDTF">2011-10-26T10:25:36Z</dcterms:modified>
</cp:coreProperties>
</file>